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76" r:id="rId5"/>
    <p:sldId id="277" r:id="rId6"/>
    <p:sldId id="282" r:id="rId7"/>
    <p:sldId id="283" r:id="rId8"/>
    <p:sldId id="284" r:id="rId9"/>
    <p:sldId id="309" r:id="rId10"/>
    <p:sldId id="278" r:id="rId11"/>
    <p:sldId id="279" r:id="rId12"/>
    <p:sldId id="265" r:id="rId13"/>
    <p:sldId id="267" r:id="rId14"/>
    <p:sldId id="266" r:id="rId15"/>
    <p:sldId id="290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95" r:id="rId27"/>
    <p:sldId id="308" r:id="rId28"/>
    <p:sldId id="268" r:id="rId29"/>
    <p:sldId id="280" r:id="rId30"/>
    <p:sldId id="285" r:id="rId31"/>
    <p:sldId id="294" r:id="rId32"/>
    <p:sldId id="270" r:id="rId33"/>
    <p:sldId id="271" r:id="rId34"/>
    <p:sldId id="275" r:id="rId35"/>
    <p:sldId id="286" r:id="rId36"/>
    <p:sldId id="287" r:id="rId37"/>
    <p:sldId id="288" r:id="rId38"/>
    <p:sldId id="296" r:id="rId39"/>
    <p:sldId id="297" r:id="rId40"/>
    <p:sldId id="281" r:id="rId41"/>
    <p:sldId id="293" r:id="rId42"/>
    <p:sldId id="272" r:id="rId43"/>
    <p:sldId id="289" r:id="rId44"/>
    <p:sldId id="273" r:id="rId45"/>
  </p:sldIdLst>
  <p:sldSz cx="12192000" cy="6858000"/>
  <p:notesSz cx="6858000" cy="9144000"/>
  <p:embeddedFontLst>
    <p:embeddedFont>
      <p:font typeface="HY바다M" panose="02030600000101010101" pitchFamily="18" charset="-127"/>
      <p:regular r:id="rId46"/>
    </p:embeddedFont>
    <p:embeddedFont>
      <p:font typeface="HY동녘M" panose="02030600000101010101" pitchFamily="18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7D5"/>
    <a:srgbClr val="E24138"/>
    <a:srgbClr val="F7AAA6"/>
    <a:srgbClr val="FF00FF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1518" y="-10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1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27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25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46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4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69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2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54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2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49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04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0A3EB-B56E-4A50-A961-CF8A1565388D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3F8A3-9128-4B7D-B844-971F87624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6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192.168.56.73/ckorea/list.do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387178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470822"/>
            <a:ext cx="12192000" cy="387178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7659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“</a:t>
            </a:r>
            <a:r>
              <a:rPr lang="en-US" altLang="ko-KR" sz="5500" dirty="0" err="1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Crona</a:t>
            </a:r>
            <a:r>
              <a:rPr lang="en-US" altLang="ko-KR" sz="55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 Virus </a:t>
            </a:r>
            <a:r>
              <a:rPr lang="en-US" altLang="ko-KR" sz="55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And </a:t>
            </a:r>
            <a:r>
              <a:rPr lang="en-US" altLang="ko-KR" sz="55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Mask Address”</a:t>
            </a:r>
          </a:p>
          <a:p>
            <a:pPr algn="ctr"/>
            <a:r>
              <a:rPr lang="en-US" altLang="ko-KR" sz="55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C.V.A.M.A</a:t>
            </a:r>
            <a:endParaRPr lang="ko-KR" altLang="en-US" sz="550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2054" name="Picture 6" descr="cherry blossom TREE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14" y="5163193"/>
            <a:ext cx="2324673" cy="130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herry blossom TREE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34" y="4533258"/>
            <a:ext cx="3444558" cy="193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herry blossom TREE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5" y="5487910"/>
            <a:ext cx="1747399" cy="98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29" y="1888933"/>
            <a:ext cx="444482" cy="4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3574" y="3328793"/>
            <a:ext cx="108048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“J A V A S”</a:t>
            </a:r>
            <a:endParaRPr lang="en-US" altLang="ko-KR" sz="4000" dirty="0" smtClean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강준구 </a:t>
            </a:r>
            <a:r>
              <a:rPr lang="en-US" altLang="ko-KR" sz="3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– </a:t>
            </a:r>
            <a:r>
              <a:rPr lang="ko-KR" altLang="en-US" sz="3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서기</a:t>
            </a:r>
            <a:endParaRPr lang="en-US" altLang="ko-KR" sz="3600" dirty="0" smtClean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algn="ctr"/>
            <a:r>
              <a:rPr lang="ko-KR" altLang="en-US" sz="36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김기현 </a:t>
            </a:r>
            <a:r>
              <a:rPr lang="en-US" altLang="ko-KR" sz="36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-</a:t>
            </a:r>
            <a:r>
              <a:rPr lang="en-US" altLang="ko-KR" sz="3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PM</a:t>
            </a:r>
          </a:p>
          <a:p>
            <a:pPr algn="ctr"/>
            <a:r>
              <a:rPr lang="ko-KR" altLang="en-US" sz="3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김지원 </a:t>
            </a:r>
            <a:r>
              <a:rPr lang="en-US" altLang="ko-KR" sz="3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– DBA</a:t>
            </a:r>
          </a:p>
          <a:p>
            <a:pPr algn="ctr"/>
            <a:r>
              <a:rPr lang="ko-KR" altLang="en-US" sz="36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송인준 </a:t>
            </a:r>
            <a:r>
              <a:rPr lang="en-US" altLang="ko-KR" sz="36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– </a:t>
            </a:r>
            <a:r>
              <a:rPr lang="ko-KR" altLang="en-US" sz="36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팀장</a:t>
            </a:r>
            <a:r>
              <a:rPr lang="en-US" altLang="ko-KR" sz="360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, </a:t>
            </a:r>
            <a:r>
              <a:rPr lang="en-US" altLang="ko-KR" sz="3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바다M" panose="02030600000101010101" pitchFamily="18" charset="-127"/>
                <a:ea typeface="HY바다M" panose="02030600000101010101" pitchFamily="18" charset="-127"/>
              </a:rPr>
              <a:t>PL</a:t>
            </a:r>
            <a:endParaRPr lang="en-US" altLang="ko-KR" sz="360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  <p:pic>
        <p:nvPicPr>
          <p:cNvPr id="15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039" y="1888933"/>
            <a:ext cx="444482" cy="4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6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94992" y="1205948"/>
            <a:ext cx="9077738" cy="55261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674094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 정의서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커뮤니티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게시판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김지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원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6203050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84431"/>
              </p:ext>
            </p:extLst>
          </p:nvPr>
        </p:nvGraphicFramePr>
        <p:xfrm>
          <a:off x="3106409" y="1285461"/>
          <a:ext cx="8695880" cy="5347204"/>
        </p:xfrm>
        <a:graphic>
          <a:graphicData uri="http://schemas.openxmlformats.org/drawingml/2006/table">
            <a:tbl>
              <a:tblPr/>
              <a:tblGrid>
                <a:gridCol w="1164326"/>
                <a:gridCol w="1264034"/>
                <a:gridCol w="6267520"/>
              </a:tblGrid>
              <a:tr h="392220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커뮤니티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게시판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679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번호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요구사항명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상세내용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6791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8-1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게시판 리스트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일반 사용자는 게시판 리스트를 볼 수 있어야 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6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볼 수 있는 정보는 이미지유무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게시글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번호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제목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댓글수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작성자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작성일자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조회수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좋아요수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로 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80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일반 사용자는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게시글을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검색할 수 있어야 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최근 등록한 글을 제일 위에 보이게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해야 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 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답글은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원글보다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한칸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안으로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들여 써서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표기해야 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좋아요가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10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을 넘은 글은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인기글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리스트로 따로 볼 수 있어야 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9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8-2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게시판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글보기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사용자는 게시판 리스트에서 글을 클릭하여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게시글을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볼 수 있다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6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사용자가 볼 수 있는 내용은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글번호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제목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내용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작성자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작성일자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이미지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조회수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좋아요수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댓글로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3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사용자는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글보기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화면에서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댓글을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추가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수정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삭제 할 수 있다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6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사용자는 자신이 원하는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게시글에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게시글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당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회 좋아요 버튼을 눌러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좋아요수를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늘릴 수 있다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15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94992" y="1205948"/>
            <a:ext cx="9077738" cy="55261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674094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 정의서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커뮤니티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게시판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김지원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6203050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47804"/>
              </p:ext>
            </p:extLst>
          </p:nvPr>
        </p:nvGraphicFramePr>
        <p:xfrm>
          <a:off x="3116550" y="1337480"/>
          <a:ext cx="8695880" cy="5306081"/>
        </p:xfrm>
        <a:graphic>
          <a:graphicData uri="http://schemas.openxmlformats.org/drawingml/2006/table">
            <a:tbl>
              <a:tblPr/>
              <a:tblGrid>
                <a:gridCol w="1164326"/>
                <a:gridCol w="1264034"/>
                <a:gridCol w="6267520"/>
              </a:tblGrid>
              <a:tr h="407239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커뮤니티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게시판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75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번호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요구사항명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상세내용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3801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8-3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게시판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글쓰기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일반 사용자는 새로운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게시글을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등록할 수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있어야한다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8-4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게시판 </a:t>
                      </a:r>
                      <a:endParaRPr lang="en-US" altLang="ko-KR" sz="1200" dirty="0" smtClean="0">
                        <a:latin typeface="HY동녘M" pitchFamily="18" charset="-127"/>
                        <a:ea typeface="HY동녘M" pitchFamily="18" charset="-127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글 </a:t>
                      </a: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수정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글 작성자는 비밀번호를 입력한 후 자신이 작성한 글을 수정할 수 있다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itchFamily="18" charset="-127"/>
                          <a:ea typeface="HY동녘M" pitchFamily="18" charset="-127"/>
                        </a:rPr>
                        <a:t>8-5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게시판 </a:t>
                      </a:r>
                      <a:endParaRPr lang="en-US" altLang="ko-KR" sz="1200" dirty="0" smtClean="0">
                        <a:latin typeface="HY동녘M" pitchFamily="18" charset="-127"/>
                        <a:ea typeface="HY동녘M" pitchFamily="18" charset="-127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글 </a:t>
                      </a: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삭제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글 작성자는 비밀번호를 입력한 후 자신이 작성한 글을 수정할 수 있다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HY동녘M" pitchFamily="18" charset="-127"/>
                          <a:ea typeface="HY동녘M" pitchFamily="18" charset="-127"/>
                        </a:rPr>
                        <a:t>8-6</a:t>
                      </a:r>
                      <a:endParaRPr lang="ko-KR" altLang="en-US" sz="12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게시판 </a:t>
                      </a:r>
                      <a:endParaRPr lang="en-US" altLang="ko-KR" sz="1200" dirty="0" smtClean="0">
                        <a:latin typeface="HY동녘M" pitchFamily="18" charset="-127"/>
                        <a:ea typeface="HY동녘M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err="1" smtClean="0">
                          <a:latin typeface="HY동녘M" pitchFamily="18" charset="-127"/>
                          <a:ea typeface="HY동녘M" pitchFamily="18" charset="-127"/>
                        </a:rPr>
                        <a:t>답글쓰기</a:t>
                      </a:r>
                      <a:endParaRPr lang="ko-KR" altLang="en-US" sz="12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일반 사용자는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게시글보기에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들어가 해당 글에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답글을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달 수 있다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답글은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원글보다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한칸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들여쓰기를 하여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답글임을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인지할 수 있도록 한다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최근에 등록한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답글이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상단에 위치하도록 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 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답글에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답글을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달 수 있도록 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15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49611" y="2158796"/>
            <a:ext cx="7806959" cy="1162069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3609254" y="665896"/>
            <a:ext cx="0" cy="5526205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herry blossom 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027"/>
            <a:ext cx="2329340" cy="17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80" y="2332976"/>
            <a:ext cx="271737" cy="32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178667" y="2447442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강준</a:t>
            </a:r>
            <a:r>
              <a:rPr lang="ko-KR" altLang="en-US" sz="3200" spc="-150" dirty="0">
                <a:latin typeface="HY동녘M" panose="02030600000101010101" pitchFamily="18" charset="-127"/>
                <a:ea typeface="HY동녘M" panose="02030600000101010101" pitchFamily="18" charset="-127"/>
              </a:rPr>
              <a:t>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9964" y="4537179"/>
            <a:ext cx="780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5594" y="4807215"/>
            <a:ext cx="780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4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693" y="2622556"/>
            <a:ext cx="312136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역할 분담</a:t>
            </a:r>
            <a:endParaRPr lang="ko-KR" altLang="en-US" sz="55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80" y="2840120"/>
            <a:ext cx="271737" cy="32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949611" y="3534421"/>
            <a:ext cx="7806959" cy="1162069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178667" y="3823067"/>
            <a:ext cx="1358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김기현</a:t>
            </a:r>
            <a:endParaRPr lang="ko-KR" altLang="en-US" sz="3200" spc="-1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49611" y="4921898"/>
            <a:ext cx="7806959" cy="1162069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178667" y="5210544"/>
            <a:ext cx="1358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김지원</a:t>
            </a:r>
            <a:endParaRPr lang="ko-KR" altLang="en-US" sz="3200" spc="-1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49610" y="753141"/>
            <a:ext cx="7806959" cy="1162069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5836980" y="887752"/>
            <a:ext cx="2588561" cy="400110"/>
            <a:chOff x="5210103" y="1328271"/>
            <a:chExt cx="3206196" cy="400110"/>
          </a:xfrm>
        </p:grpSpPr>
        <p:sp>
          <p:nvSpPr>
            <p:cNvPr id="49" name="TextBox 48"/>
            <p:cNvSpPr txBox="1"/>
            <p:nvPr/>
          </p:nvSpPr>
          <p:spPr>
            <a:xfrm>
              <a:off x="5577426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한국 코로나현황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50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/>
          <p:cNvSpPr txBox="1"/>
          <p:nvPr/>
        </p:nvSpPr>
        <p:spPr>
          <a:xfrm>
            <a:off x="4178666" y="1041787"/>
            <a:ext cx="1358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  <a:endParaRPr lang="ko-KR" altLang="en-US" sz="3200" spc="-1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836980" y="1394896"/>
            <a:ext cx="2588561" cy="400110"/>
            <a:chOff x="5210103" y="1328271"/>
            <a:chExt cx="3206196" cy="400110"/>
          </a:xfrm>
        </p:grpSpPr>
        <p:sp>
          <p:nvSpPr>
            <p:cNvPr id="53" name="TextBox 52"/>
            <p:cNvSpPr txBox="1"/>
            <p:nvPr/>
          </p:nvSpPr>
          <p:spPr>
            <a:xfrm>
              <a:off x="5577426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실시간 채팅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54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그룹 54"/>
          <p:cNvGrpSpPr/>
          <p:nvPr/>
        </p:nvGrpSpPr>
        <p:grpSpPr>
          <a:xfrm>
            <a:off x="8425542" y="887752"/>
            <a:ext cx="2588561" cy="400110"/>
            <a:chOff x="5210103" y="1328271"/>
            <a:chExt cx="3206196" cy="400110"/>
          </a:xfrm>
        </p:grpSpPr>
        <p:sp>
          <p:nvSpPr>
            <p:cNvPr id="56" name="TextBox 55"/>
            <p:cNvSpPr txBox="1"/>
            <p:nvPr/>
          </p:nvSpPr>
          <p:spPr>
            <a:xfrm>
              <a:off x="5577426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코로나 뉴스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57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/>
          <p:cNvGrpSpPr/>
          <p:nvPr/>
        </p:nvGrpSpPr>
        <p:grpSpPr>
          <a:xfrm>
            <a:off x="5836981" y="4995788"/>
            <a:ext cx="2588561" cy="400110"/>
            <a:chOff x="5210103" y="1328271"/>
            <a:chExt cx="3206196" cy="400110"/>
          </a:xfrm>
        </p:grpSpPr>
        <p:sp>
          <p:nvSpPr>
            <p:cNvPr id="59" name="TextBox 58"/>
            <p:cNvSpPr txBox="1"/>
            <p:nvPr/>
          </p:nvSpPr>
          <p:spPr>
            <a:xfrm>
              <a:off x="5577426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커뮤니티 게시판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60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/>
          <p:cNvGrpSpPr/>
          <p:nvPr/>
        </p:nvGrpSpPr>
        <p:grpSpPr>
          <a:xfrm>
            <a:off x="5836981" y="5502932"/>
            <a:ext cx="2588561" cy="400110"/>
            <a:chOff x="5210103" y="1328271"/>
            <a:chExt cx="3206196" cy="400110"/>
          </a:xfrm>
        </p:grpSpPr>
        <p:sp>
          <p:nvSpPr>
            <p:cNvPr id="62" name="TextBox 61"/>
            <p:cNvSpPr txBox="1"/>
            <p:nvPr/>
          </p:nvSpPr>
          <p:spPr>
            <a:xfrm>
              <a:off x="5577426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좋아요 기능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63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그룹 63"/>
          <p:cNvGrpSpPr/>
          <p:nvPr/>
        </p:nvGrpSpPr>
        <p:grpSpPr>
          <a:xfrm>
            <a:off x="5836980" y="2293407"/>
            <a:ext cx="2588561" cy="400110"/>
            <a:chOff x="5210103" y="1328271"/>
            <a:chExt cx="3206197" cy="400110"/>
          </a:xfrm>
        </p:grpSpPr>
        <p:sp>
          <p:nvSpPr>
            <p:cNvPr id="65" name="TextBox 64"/>
            <p:cNvSpPr txBox="1"/>
            <p:nvPr/>
          </p:nvSpPr>
          <p:spPr>
            <a:xfrm>
              <a:off x="5577427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데이터 수집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66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5836980" y="2800551"/>
            <a:ext cx="2588560" cy="400110"/>
            <a:chOff x="5210103" y="1328271"/>
            <a:chExt cx="3206196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5577426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한국 현황 지도 </a:t>
              </a:r>
              <a:r>
                <a:rPr lang="ko-KR" altLang="en-US" sz="2000" spc="-150" dirty="0" err="1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댓글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69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8586912" y="2304724"/>
            <a:ext cx="2588560" cy="400110"/>
            <a:chOff x="5210103" y="1328271"/>
            <a:chExt cx="3206196" cy="400110"/>
          </a:xfrm>
        </p:grpSpPr>
        <p:sp>
          <p:nvSpPr>
            <p:cNvPr id="71" name="TextBox 70"/>
            <p:cNvSpPr txBox="1"/>
            <p:nvPr/>
          </p:nvSpPr>
          <p:spPr>
            <a:xfrm>
              <a:off x="5577426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한국 현황 지도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72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/>
          <p:cNvGrpSpPr/>
          <p:nvPr/>
        </p:nvGrpSpPr>
        <p:grpSpPr>
          <a:xfrm>
            <a:off x="8586912" y="2800551"/>
            <a:ext cx="2588560" cy="400110"/>
            <a:chOff x="5210103" y="1328271"/>
            <a:chExt cx="3206196" cy="400110"/>
          </a:xfrm>
        </p:grpSpPr>
        <p:sp>
          <p:nvSpPr>
            <p:cNvPr id="74" name="TextBox 73"/>
            <p:cNvSpPr txBox="1"/>
            <p:nvPr/>
          </p:nvSpPr>
          <p:spPr>
            <a:xfrm>
              <a:off x="5577426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전세</a:t>
              </a:r>
              <a:r>
                <a:rPr lang="ko-KR" altLang="en-US" sz="2000" spc="-150" dirty="0">
                  <a:latin typeface="HY동녘M" panose="02030600000101010101" pitchFamily="18" charset="-127"/>
                  <a:ea typeface="HY동녘M" panose="02030600000101010101" pitchFamily="18" charset="-127"/>
                </a:rPr>
                <a:t>계</a:t>
              </a:r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 현황 지도 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75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그룹 75"/>
          <p:cNvGrpSpPr/>
          <p:nvPr/>
        </p:nvGrpSpPr>
        <p:grpSpPr>
          <a:xfrm>
            <a:off x="8425540" y="1385761"/>
            <a:ext cx="2588561" cy="400110"/>
            <a:chOff x="5210103" y="1328271"/>
            <a:chExt cx="3206196" cy="400110"/>
          </a:xfrm>
        </p:grpSpPr>
        <p:sp>
          <p:nvSpPr>
            <p:cNvPr id="77" name="TextBox 76"/>
            <p:cNvSpPr txBox="1"/>
            <p:nvPr/>
          </p:nvSpPr>
          <p:spPr>
            <a:xfrm>
              <a:off x="5577426" y="1328271"/>
              <a:ext cx="28388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데이터 수집</a:t>
              </a:r>
              <a:endParaRPr lang="ko-KR" altLang="en-US" sz="20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78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336574" cy="3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TextBox 90"/>
          <p:cNvSpPr txBox="1"/>
          <p:nvPr/>
        </p:nvSpPr>
        <p:spPr>
          <a:xfrm>
            <a:off x="6188789" y="3621915"/>
            <a:ext cx="406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마스크 판매점 </a:t>
            </a:r>
            <a:r>
              <a:rPr lang="ko-KR" altLang="en-US" sz="2000" spc="-1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정보 </a:t>
            </a:r>
            <a:r>
              <a:rPr lang="ko-KR" altLang="en-US" sz="2000" spc="-1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제공</a:t>
            </a:r>
            <a:endParaRPr lang="ko-KR" altLang="en-US" sz="2000" spc="-1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9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81" y="3674304"/>
            <a:ext cx="271737" cy="32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6188789" y="4115454"/>
            <a:ext cx="118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즐겨찾기</a:t>
            </a:r>
            <a:endParaRPr lang="ko-KR" altLang="en-US" sz="2000" spc="-1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0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81" y="4167843"/>
            <a:ext cx="271737" cy="32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8938719" y="4115455"/>
            <a:ext cx="2011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smtClean="0">
                <a:latin typeface="HY동녘M" panose="02030600000101010101" pitchFamily="18" charset="-127"/>
                <a:ea typeface="HY동녘M" panose="02030600000101010101" pitchFamily="18" charset="-127"/>
              </a:rPr>
              <a:t>시작위치 지정</a:t>
            </a:r>
            <a:endParaRPr lang="ko-KR" altLang="en-US" sz="2000" spc="-1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82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912" y="4167844"/>
            <a:ext cx="271737" cy="32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8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3592301" y="683199"/>
            <a:ext cx="0" cy="5526205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3996510" y="767033"/>
            <a:ext cx="2442229" cy="1001810"/>
            <a:chOff x="5126823" y="1328271"/>
            <a:chExt cx="1602747" cy="538340"/>
          </a:xfrm>
        </p:grpSpPr>
        <p:sp>
          <p:nvSpPr>
            <p:cNvPr id="5" name="TextBox 4"/>
            <p:cNvSpPr txBox="1"/>
            <p:nvPr/>
          </p:nvSpPr>
          <p:spPr>
            <a:xfrm>
              <a:off x="5577427" y="1328271"/>
              <a:ext cx="1152143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개발 언어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26823" y="1610258"/>
              <a:ext cx="1602746" cy="256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JAVA Jdk8</a:t>
              </a:r>
            </a:p>
          </p:txBody>
        </p:sp>
        <p:pic>
          <p:nvPicPr>
            <p:cNvPr id="3074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" descr="cherry blossom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027"/>
            <a:ext cx="2329340" cy="17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5693" y="2622556"/>
            <a:ext cx="312136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도구</a:t>
            </a:r>
            <a:endParaRPr lang="ko-KR" altLang="en-US" sz="55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092648" y="767033"/>
            <a:ext cx="2442227" cy="1001810"/>
            <a:chOff x="5126823" y="1328271"/>
            <a:chExt cx="1602746" cy="538340"/>
          </a:xfrm>
        </p:grpSpPr>
        <p:sp>
          <p:nvSpPr>
            <p:cNvPr id="14" name="TextBox 13"/>
            <p:cNvSpPr txBox="1"/>
            <p:nvPr/>
          </p:nvSpPr>
          <p:spPr>
            <a:xfrm>
              <a:off x="5577427" y="1328271"/>
              <a:ext cx="912289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개발 </a:t>
              </a:r>
              <a:r>
                <a:rPr lang="ko-KR" altLang="en-US" sz="3000" spc="-150" dirty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툴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26823" y="1610258"/>
              <a:ext cx="1602746" cy="256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STS4</a:t>
              </a:r>
            </a:p>
          </p:txBody>
        </p:sp>
        <p:pic>
          <p:nvPicPr>
            <p:cNvPr id="16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996512" y="2090105"/>
            <a:ext cx="2636193" cy="1001810"/>
            <a:chOff x="5126823" y="1328271"/>
            <a:chExt cx="1730039" cy="538340"/>
          </a:xfrm>
        </p:grpSpPr>
        <p:sp>
          <p:nvSpPr>
            <p:cNvPr id="21" name="TextBox 20"/>
            <p:cNvSpPr txBox="1"/>
            <p:nvPr/>
          </p:nvSpPr>
          <p:spPr>
            <a:xfrm>
              <a:off x="5577427" y="1328271"/>
              <a:ext cx="1279435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Data Base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26823" y="1610258"/>
              <a:ext cx="1602746" cy="256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Oracle</a:t>
              </a:r>
            </a:p>
          </p:txBody>
        </p:sp>
        <p:pic>
          <p:nvPicPr>
            <p:cNvPr id="23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8092647" y="2090411"/>
            <a:ext cx="2442227" cy="1001810"/>
            <a:chOff x="5126823" y="1328271"/>
            <a:chExt cx="1602746" cy="538340"/>
          </a:xfrm>
        </p:grpSpPr>
        <p:sp>
          <p:nvSpPr>
            <p:cNvPr id="25" name="TextBox 24"/>
            <p:cNvSpPr txBox="1"/>
            <p:nvPr/>
          </p:nvSpPr>
          <p:spPr>
            <a:xfrm>
              <a:off x="5577427" y="1328271"/>
              <a:ext cx="600898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서버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26823" y="1610258"/>
              <a:ext cx="1602746" cy="256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Tomcat 9</a:t>
              </a:r>
            </a:p>
          </p:txBody>
        </p:sp>
        <p:pic>
          <p:nvPicPr>
            <p:cNvPr id="31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4123410" y="3446301"/>
            <a:ext cx="2442227" cy="1001810"/>
            <a:chOff x="5126823" y="1328271"/>
            <a:chExt cx="1602746" cy="538340"/>
          </a:xfrm>
        </p:grpSpPr>
        <p:sp>
          <p:nvSpPr>
            <p:cNvPr id="33" name="TextBox 32"/>
            <p:cNvSpPr txBox="1"/>
            <p:nvPr/>
          </p:nvSpPr>
          <p:spPr>
            <a:xfrm>
              <a:off x="5577427" y="1328271"/>
              <a:ext cx="1036424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지도 </a:t>
              </a:r>
              <a:r>
                <a:rPr lang="en-US" altLang="ko-KR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API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26823" y="1610258"/>
              <a:ext cx="1602746" cy="256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Kakao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Map</a:t>
              </a:r>
            </a:p>
          </p:txBody>
        </p:sp>
        <p:pic>
          <p:nvPicPr>
            <p:cNvPr id="35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8015970" y="3446301"/>
            <a:ext cx="2442227" cy="1001810"/>
            <a:chOff x="5126823" y="1328271"/>
            <a:chExt cx="1602746" cy="538340"/>
          </a:xfrm>
        </p:grpSpPr>
        <p:sp>
          <p:nvSpPr>
            <p:cNvPr id="37" name="TextBox 36"/>
            <p:cNvSpPr txBox="1"/>
            <p:nvPr/>
          </p:nvSpPr>
          <p:spPr>
            <a:xfrm>
              <a:off x="5577427" y="1328271"/>
              <a:ext cx="840753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err="1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크롤</a:t>
              </a:r>
              <a:r>
                <a:rPr lang="ko-KR" altLang="en-US" sz="3000" spc="-150" dirty="0" err="1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링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26823" y="1610258"/>
              <a:ext cx="1602746" cy="256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Python</a:t>
              </a:r>
            </a:p>
          </p:txBody>
        </p:sp>
        <p:pic>
          <p:nvPicPr>
            <p:cNvPr id="39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4123409" y="4924497"/>
            <a:ext cx="2442227" cy="1001810"/>
            <a:chOff x="5126823" y="1328271"/>
            <a:chExt cx="1602746" cy="538340"/>
          </a:xfrm>
        </p:grpSpPr>
        <p:sp>
          <p:nvSpPr>
            <p:cNvPr id="41" name="TextBox 40"/>
            <p:cNvSpPr txBox="1"/>
            <p:nvPr/>
          </p:nvSpPr>
          <p:spPr>
            <a:xfrm>
              <a:off x="5577427" y="1328271"/>
              <a:ext cx="840753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그래</a:t>
              </a:r>
              <a:r>
                <a:rPr lang="ko-KR" altLang="en-US" sz="3000" spc="-150" dirty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26823" y="1610258"/>
              <a:ext cx="1602746" cy="256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Google Chart</a:t>
              </a:r>
            </a:p>
          </p:txBody>
        </p:sp>
        <p:pic>
          <p:nvPicPr>
            <p:cNvPr id="43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8092646" y="4910280"/>
            <a:ext cx="2442227" cy="1001810"/>
            <a:chOff x="5126823" y="1328271"/>
            <a:chExt cx="1602746" cy="538340"/>
          </a:xfrm>
        </p:grpSpPr>
        <p:sp>
          <p:nvSpPr>
            <p:cNvPr id="45" name="TextBox 44"/>
            <p:cNvSpPr txBox="1"/>
            <p:nvPr/>
          </p:nvSpPr>
          <p:spPr>
            <a:xfrm>
              <a:off x="5577427" y="1328271"/>
              <a:ext cx="912289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웹 구현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26823" y="1610258"/>
              <a:ext cx="1602746" cy="256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Java Script / JSP</a:t>
              </a:r>
            </a:p>
          </p:txBody>
        </p:sp>
        <p:pic>
          <p:nvPicPr>
            <p:cNvPr id="47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10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55766"/>
            <a:ext cx="1922106" cy="1828800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00401" y="3244073"/>
            <a:ext cx="8991599" cy="1052186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직사각형 12"/>
          <p:cNvSpPr/>
          <p:nvPr/>
        </p:nvSpPr>
        <p:spPr>
          <a:xfrm>
            <a:off x="1922107" y="2855766"/>
            <a:ext cx="1278294" cy="1828800"/>
          </a:xfrm>
          <a:custGeom>
            <a:avLst/>
            <a:gdLst>
              <a:gd name="connsiteX0" fmla="*/ 0 w 1628384"/>
              <a:gd name="connsiteY0" fmla="*/ 0 h 1828800"/>
              <a:gd name="connsiteX1" fmla="*/ 1628384 w 1628384"/>
              <a:gd name="connsiteY1" fmla="*/ 0 h 1828800"/>
              <a:gd name="connsiteX2" fmla="*/ 1628384 w 1628384"/>
              <a:gd name="connsiteY2" fmla="*/ 1828800 h 1828800"/>
              <a:gd name="connsiteX3" fmla="*/ 0 w 1628384"/>
              <a:gd name="connsiteY3" fmla="*/ 1828800 h 1828800"/>
              <a:gd name="connsiteX4" fmla="*/ 0 w 1628384"/>
              <a:gd name="connsiteY4" fmla="*/ 0 h 1828800"/>
              <a:gd name="connsiteX0" fmla="*/ 0 w 1628384"/>
              <a:gd name="connsiteY0" fmla="*/ 0 h 1828800"/>
              <a:gd name="connsiteX1" fmla="*/ 1578108 w 1628384"/>
              <a:gd name="connsiteY1" fmla="*/ 405352 h 1828800"/>
              <a:gd name="connsiteX2" fmla="*/ 1628384 w 1628384"/>
              <a:gd name="connsiteY2" fmla="*/ 1828800 h 1828800"/>
              <a:gd name="connsiteX3" fmla="*/ 0 w 1628384"/>
              <a:gd name="connsiteY3" fmla="*/ 1828800 h 1828800"/>
              <a:gd name="connsiteX4" fmla="*/ 0 w 1628384"/>
              <a:gd name="connsiteY4" fmla="*/ 0 h 1828800"/>
              <a:gd name="connsiteX0" fmla="*/ 0 w 1634669"/>
              <a:gd name="connsiteY0" fmla="*/ 0 h 1828800"/>
              <a:gd name="connsiteX1" fmla="*/ 1634669 w 1634669"/>
              <a:gd name="connsiteY1" fmla="*/ 392783 h 1828800"/>
              <a:gd name="connsiteX2" fmla="*/ 1628384 w 1634669"/>
              <a:gd name="connsiteY2" fmla="*/ 1828800 h 1828800"/>
              <a:gd name="connsiteX3" fmla="*/ 0 w 1634669"/>
              <a:gd name="connsiteY3" fmla="*/ 1828800 h 1828800"/>
              <a:gd name="connsiteX4" fmla="*/ 0 w 1634669"/>
              <a:gd name="connsiteY4" fmla="*/ 0 h 1828800"/>
              <a:gd name="connsiteX0" fmla="*/ 0 w 1628384"/>
              <a:gd name="connsiteY0" fmla="*/ 0 h 1828800"/>
              <a:gd name="connsiteX1" fmla="*/ 1615816 w 1628384"/>
              <a:gd name="connsiteY1" fmla="*/ 402210 h 1828800"/>
              <a:gd name="connsiteX2" fmla="*/ 1628384 w 1628384"/>
              <a:gd name="connsiteY2" fmla="*/ 1828800 h 1828800"/>
              <a:gd name="connsiteX3" fmla="*/ 0 w 1628384"/>
              <a:gd name="connsiteY3" fmla="*/ 1828800 h 1828800"/>
              <a:gd name="connsiteX4" fmla="*/ 0 w 1628384"/>
              <a:gd name="connsiteY4" fmla="*/ 0 h 1828800"/>
              <a:gd name="connsiteX0" fmla="*/ 0 w 1631527"/>
              <a:gd name="connsiteY0" fmla="*/ 0 h 1828800"/>
              <a:gd name="connsiteX1" fmla="*/ 1631527 w 1631527"/>
              <a:gd name="connsiteY1" fmla="*/ 399068 h 1828800"/>
              <a:gd name="connsiteX2" fmla="*/ 1628384 w 1631527"/>
              <a:gd name="connsiteY2" fmla="*/ 1828800 h 1828800"/>
              <a:gd name="connsiteX3" fmla="*/ 0 w 1631527"/>
              <a:gd name="connsiteY3" fmla="*/ 1828800 h 1828800"/>
              <a:gd name="connsiteX4" fmla="*/ 0 w 1631527"/>
              <a:gd name="connsiteY4" fmla="*/ 0 h 1828800"/>
              <a:gd name="connsiteX0" fmla="*/ 0 w 1628547"/>
              <a:gd name="connsiteY0" fmla="*/ 0 h 1828800"/>
              <a:gd name="connsiteX1" fmla="*/ 1626101 w 1628547"/>
              <a:gd name="connsiteY1" fmla="*/ 401781 h 1828800"/>
              <a:gd name="connsiteX2" fmla="*/ 1628384 w 1628547"/>
              <a:gd name="connsiteY2" fmla="*/ 1828800 h 1828800"/>
              <a:gd name="connsiteX3" fmla="*/ 0 w 1628547"/>
              <a:gd name="connsiteY3" fmla="*/ 1828800 h 1828800"/>
              <a:gd name="connsiteX4" fmla="*/ 0 w 1628547"/>
              <a:gd name="connsiteY4" fmla="*/ 0 h 1828800"/>
              <a:gd name="connsiteX0" fmla="*/ 0 w 1631527"/>
              <a:gd name="connsiteY0" fmla="*/ 0 h 1828800"/>
              <a:gd name="connsiteX1" fmla="*/ 1631527 w 1631527"/>
              <a:gd name="connsiteY1" fmla="*/ 399067 h 1828800"/>
              <a:gd name="connsiteX2" fmla="*/ 1628384 w 1631527"/>
              <a:gd name="connsiteY2" fmla="*/ 1828800 h 1828800"/>
              <a:gd name="connsiteX3" fmla="*/ 0 w 1631527"/>
              <a:gd name="connsiteY3" fmla="*/ 1828800 h 1828800"/>
              <a:gd name="connsiteX4" fmla="*/ 0 w 1631527"/>
              <a:gd name="connsiteY4" fmla="*/ 0 h 1828800"/>
              <a:gd name="connsiteX0" fmla="*/ 0 w 1631527"/>
              <a:gd name="connsiteY0" fmla="*/ 0 h 1828800"/>
              <a:gd name="connsiteX1" fmla="*/ 1631527 w 1631527"/>
              <a:gd name="connsiteY1" fmla="*/ 399067 h 1828800"/>
              <a:gd name="connsiteX2" fmla="*/ 1628384 w 1631527"/>
              <a:gd name="connsiteY2" fmla="*/ 1448930 h 1828800"/>
              <a:gd name="connsiteX3" fmla="*/ 0 w 1631527"/>
              <a:gd name="connsiteY3" fmla="*/ 1828800 h 1828800"/>
              <a:gd name="connsiteX4" fmla="*/ 0 w 1631527"/>
              <a:gd name="connsiteY4" fmla="*/ 0 h 1828800"/>
              <a:gd name="connsiteX0" fmla="*/ 0 w 1628814"/>
              <a:gd name="connsiteY0" fmla="*/ 0 h 1828800"/>
              <a:gd name="connsiteX1" fmla="*/ 1628814 w 1628814"/>
              <a:gd name="connsiteY1" fmla="*/ 390927 h 1828800"/>
              <a:gd name="connsiteX2" fmla="*/ 1628384 w 1628814"/>
              <a:gd name="connsiteY2" fmla="*/ 1448930 h 1828800"/>
              <a:gd name="connsiteX3" fmla="*/ 0 w 1628814"/>
              <a:gd name="connsiteY3" fmla="*/ 1828800 h 1828800"/>
              <a:gd name="connsiteX4" fmla="*/ 0 w 1628814"/>
              <a:gd name="connsiteY4" fmla="*/ 0 h 1828800"/>
              <a:gd name="connsiteX0" fmla="*/ 0 w 1631261"/>
              <a:gd name="connsiteY0" fmla="*/ 0 h 1828800"/>
              <a:gd name="connsiteX1" fmla="*/ 1628814 w 1631261"/>
              <a:gd name="connsiteY1" fmla="*/ 390927 h 1828800"/>
              <a:gd name="connsiteX2" fmla="*/ 1631098 w 1631261"/>
              <a:gd name="connsiteY2" fmla="*/ 1440790 h 1828800"/>
              <a:gd name="connsiteX3" fmla="*/ 0 w 1631261"/>
              <a:gd name="connsiteY3" fmla="*/ 1828800 h 1828800"/>
              <a:gd name="connsiteX4" fmla="*/ 0 w 1631261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1261" h="1828800">
                <a:moveTo>
                  <a:pt x="0" y="0"/>
                </a:moveTo>
                <a:lnTo>
                  <a:pt x="1628814" y="390927"/>
                </a:lnTo>
                <a:cubicBezTo>
                  <a:pt x="1627766" y="867504"/>
                  <a:pt x="1632146" y="964213"/>
                  <a:pt x="1631098" y="144079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F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965622" y="3341813"/>
            <a:ext cx="884174" cy="884174"/>
            <a:chOff x="5181600" y="3175348"/>
            <a:chExt cx="914400" cy="914400"/>
          </a:xfrm>
        </p:grpSpPr>
        <p:sp>
          <p:nvSpPr>
            <p:cNvPr id="7" name="타원 6"/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64268" y="3217049"/>
              <a:ext cx="549065" cy="85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89406" y="3332482"/>
            <a:ext cx="884174" cy="884174"/>
            <a:chOff x="5181600" y="3175348"/>
            <a:chExt cx="914400" cy="914400"/>
          </a:xfrm>
        </p:grpSpPr>
        <p:sp>
          <p:nvSpPr>
            <p:cNvPr id="10" name="타원 9"/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64268" y="3217049"/>
              <a:ext cx="549065" cy="85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133303" y="3341813"/>
            <a:ext cx="884174" cy="884174"/>
            <a:chOff x="5181600" y="3175348"/>
            <a:chExt cx="914400" cy="914400"/>
          </a:xfrm>
        </p:grpSpPr>
        <p:sp>
          <p:nvSpPr>
            <p:cNvPr id="13" name="타원 12"/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4268" y="3217049"/>
              <a:ext cx="549065" cy="85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972268" y="3341813"/>
            <a:ext cx="884174" cy="884174"/>
            <a:chOff x="5181600" y="3175348"/>
            <a:chExt cx="914400" cy="914400"/>
          </a:xfrm>
        </p:grpSpPr>
        <p:sp>
          <p:nvSpPr>
            <p:cNvPr id="16" name="타원 15"/>
            <p:cNvSpPr/>
            <p:nvPr/>
          </p:nvSpPr>
          <p:spPr>
            <a:xfrm>
              <a:off x="5181600" y="3175348"/>
              <a:ext cx="914400" cy="914400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FF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41275">
                  <a:solidFill>
                    <a:srgbClr val="FF8080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268" y="3217049"/>
              <a:ext cx="549065" cy="859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gradFill>
                    <a:gsLst>
                      <a:gs pos="0">
                        <a:srgbClr val="FF8080"/>
                      </a:gs>
                      <a:gs pos="100000">
                        <a:srgbClr val="FF8080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</a:t>
              </a:r>
              <a:endParaRPr lang="ko-KR" altLang="en-US" sz="4800" b="1" dirty="0">
                <a:gradFill>
                  <a:gsLst>
                    <a:gs pos="0">
                      <a:srgbClr val="FF8080"/>
                    </a:gs>
                    <a:gs pos="100000">
                      <a:srgbClr val="FF8080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00401" y="4447562"/>
            <a:ext cx="2259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2020.3.16  ~</a:t>
            </a:r>
          </a:p>
          <a:p>
            <a:pPr algn="r"/>
            <a:r>
              <a:rPr lang="en-US" altLang="ko-KR" sz="20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2020.3.20</a:t>
            </a:r>
          </a:p>
          <a:p>
            <a:pPr algn="ctr"/>
            <a:r>
              <a:rPr lang="ko-KR" altLang="en-US" sz="28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주제 선정</a:t>
            </a:r>
            <a:endParaRPr lang="en-US" altLang="ko-KR" sz="28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28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개발 준비</a:t>
            </a:r>
            <a:endParaRPr lang="en-US" altLang="ko-KR" sz="28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6823" y="34908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세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부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일정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6824" y="152072"/>
            <a:ext cx="350608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 발 일 정</a:t>
            </a:r>
            <a:endParaRPr lang="ko-KR" altLang="en-US" sz="55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9" name="직선 연결선 38"/>
          <p:cNvCxnSpPr>
            <a:cxnSpLocks/>
          </p:cNvCxnSpPr>
          <p:nvPr/>
        </p:nvCxnSpPr>
        <p:spPr>
          <a:xfrm>
            <a:off x="-85725" y="1097180"/>
            <a:ext cx="869642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>
            <a:off x="3200401" y="5132541"/>
            <a:ext cx="22590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96893" y="1963214"/>
            <a:ext cx="22590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2020.3.23  ~</a:t>
            </a:r>
          </a:p>
          <a:p>
            <a:pPr algn="r"/>
            <a:r>
              <a:rPr lang="en-US" altLang="ko-KR" sz="20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2020.3.27</a:t>
            </a:r>
          </a:p>
          <a:p>
            <a:pPr algn="ctr"/>
            <a:r>
              <a:rPr lang="ko-KR" altLang="en-US" sz="28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기능 구현</a:t>
            </a:r>
            <a:endParaRPr lang="en-US" altLang="ko-KR" sz="28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5391800" y="2638861"/>
            <a:ext cx="22590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445883" y="4447562"/>
            <a:ext cx="2259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2020.3.30  ~</a:t>
            </a:r>
          </a:p>
          <a:p>
            <a:pPr algn="r"/>
            <a:r>
              <a:rPr lang="en-US" altLang="ko-KR" sz="20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2020.4.2</a:t>
            </a:r>
          </a:p>
          <a:p>
            <a:pPr algn="ctr"/>
            <a:r>
              <a:rPr lang="ko-KR" altLang="en-US" sz="28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페이지 병합</a:t>
            </a:r>
            <a:endParaRPr lang="en-US" altLang="ko-KR" sz="28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28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발표 준비</a:t>
            </a:r>
            <a:endParaRPr lang="en-US" altLang="ko-KR" sz="28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41" name="직선 연결선 40"/>
          <p:cNvCxnSpPr>
            <a:cxnSpLocks/>
          </p:cNvCxnSpPr>
          <p:nvPr/>
        </p:nvCxnSpPr>
        <p:spPr>
          <a:xfrm>
            <a:off x="7445883" y="5132541"/>
            <a:ext cx="22590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272319" y="2271712"/>
            <a:ext cx="225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2020.3.27</a:t>
            </a:r>
          </a:p>
          <a:p>
            <a:pPr algn="ctr"/>
            <a:r>
              <a:rPr lang="ko-KR" altLang="en-US" sz="28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최종발표</a:t>
            </a:r>
            <a:endParaRPr lang="en-US" altLang="ko-KR" sz="28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43" name="직선 연결선 42"/>
          <p:cNvCxnSpPr>
            <a:cxnSpLocks/>
          </p:cNvCxnSpPr>
          <p:nvPr/>
        </p:nvCxnSpPr>
        <p:spPr>
          <a:xfrm>
            <a:off x="9704897" y="2638861"/>
            <a:ext cx="1370540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2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188353" y="1366310"/>
            <a:ext cx="8689516" cy="49971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0018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구현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216465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ong\Desktop\2차프로젝\현황+그래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928" y="1422357"/>
            <a:ext cx="4648101" cy="486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254928" y="1422357"/>
            <a:ext cx="290705" cy="303806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44174" y="3134524"/>
            <a:ext cx="290705" cy="303806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95234" y="5961699"/>
            <a:ext cx="290705" cy="303806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070979" y="1492897"/>
            <a:ext cx="3685591" cy="1483567"/>
          </a:xfrm>
          <a:prstGeom prst="roundRect">
            <a:avLst/>
          </a:prstGeom>
          <a:solidFill>
            <a:srgbClr val="FBD7D5"/>
          </a:solidFill>
          <a:ln>
            <a:solidFill>
              <a:srgbClr val="E241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500" b="1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대한민국 현황</a:t>
            </a:r>
            <a:endParaRPr lang="en-US" altLang="ko-KR" sz="2500" b="1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-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당일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확진자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현황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-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애니메이션 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-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증감값에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대한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CSS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070978" y="3211782"/>
            <a:ext cx="3685591" cy="1476886"/>
          </a:xfrm>
          <a:prstGeom prst="roundRect">
            <a:avLst/>
          </a:prstGeom>
          <a:solidFill>
            <a:srgbClr val="FBD7D5"/>
          </a:solidFill>
          <a:ln>
            <a:solidFill>
              <a:srgbClr val="E241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2. </a:t>
            </a:r>
            <a:r>
              <a:rPr lang="ko-KR" altLang="en-US" sz="2500" b="1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구글</a:t>
            </a:r>
            <a:r>
              <a:rPr lang="ko-KR" altLang="en-US" sz="2500" b="1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라인 차트</a:t>
            </a:r>
            <a:endParaRPr lang="en-US" altLang="ko-KR" sz="2500" b="1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-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확진자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격리자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격리해제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사망자 데이터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변화를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일자별로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도식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070981" y="4965937"/>
            <a:ext cx="3685590" cy="1147665"/>
          </a:xfrm>
          <a:prstGeom prst="roundRect">
            <a:avLst/>
          </a:prstGeom>
          <a:solidFill>
            <a:srgbClr val="FBD7D5"/>
          </a:solidFill>
          <a:ln>
            <a:solidFill>
              <a:srgbClr val="E241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3. </a:t>
            </a:r>
            <a:r>
              <a:rPr lang="ko-KR" altLang="en-US" sz="2500" b="1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차트 컨트롤 바</a:t>
            </a:r>
            <a:endParaRPr lang="en-US" altLang="ko-KR" sz="2500" b="1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-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마우스를 통한 차트 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범위 설정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6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188353" y="1366310"/>
            <a:ext cx="8689516" cy="49971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0018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구현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436" y="1440958"/>
            <a:ext cx="4606601" cy="48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8070979" y="1492897"/>
            <a:ext cx="3685591" cy="4693299"/>
          </a:xfrm>
          <a:prstGeom prst="roundRect">
            <a:avLst/>
          </a:prstGeom>
          <a:solidFill>
            <a:srgbClr val="FBD7D5"/>
          </a:solidFill>
          <a:ln>
            <a:solidFill>
              <a:srgbClr val="E241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2500" b="1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코로나 뉴스</a:t>
            </a:r>
            <a:endParaRPr lang="en-US" altLang="ko-KR" sz="2500" b="1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500" b="1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네이버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뉴스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API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통한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5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분단위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데이터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크롤링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sz="105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 Python(Beautiful Soup)</a:t>
            </a:r>
          </a:p>
          <a:p>
            <a:endParaRPr lang="en-US" altLang="ko-KR" sz="105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- Replace()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이용하여              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가공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sz="105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작업스케줄러를 통한 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자동실행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05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188353" y="1366310"/>
            <a:ext cx="8689516" cy="49971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0018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구현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hong\Desktop\2차프로젝\리모콘+채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71" y="1431627"/>
            <a:ext cx="4612035" cy="48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8070979" y="3429000"/>
            <a:ext cx="3685591" cy="2673219"/>
          </a:xfrm>
          <a:prstGeom prst="roundRect">
            <a:avLst/>
          </a:prstGeom>
          <a:solidFill>
            <a:srgbClr val="FBD7D5"/>
          </a:solidFill>
          <a:ln>
            <a:solidFill>
              <a:srgbClr val="E241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b="1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2. </a:t>
            </a:r>
            <a:r>
              <a:rPr lang="ko-KR" altLang="en-US" sz="2500" b="1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실시간 채팅</a:t>
            </a:r>
            <a:endParaRPr lang="en-US" altLang="ko-KR" sz="2500" b="1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접속순으로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세션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ID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별 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사용자 번호 부여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연속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채팅시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번호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미출력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상대방 채팅 왼쪽 정렬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본인채팅 오른쪽 정렬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47651" y="1476886"/>
            <a:ext cx="3685591" cy="1546232"/>
          </a:xfrm>
          <a:prstGeom prst="roundRect">
            <a:avLst/>
          </a:prstGeom>
          <a:solidFill>
            <a:srgbClr val="FBD7D5"/>
          </a:solidFill>
          <a:ln>
            <a:solidFill>
              <a:srgbClr val="E241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2500" b="1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리모콘</a:t>
            </a:r>
            <a:endParaRPr lang="en-US" altLang="ko-KR" sz="2500" b="1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페이지 내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네비게이션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실시간 채팅 </a:t>
            </a:r>
            <a:r>
              <a:rPr lang="ko-KR" altLang="en-US" sz="20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온오프</a:t>
            </a:r>
            <a:endParaRPr lang="en-US" altLang="ko-KR" sz="20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78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89570" y="1233788"/>
            <a:ext cx="9083160" cy="55115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2423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KoPub돋움체 Bold" panose="02020603020101020101" pitchFamily="18" charset="-127"/>
              </a:rPr>
              <a:t>화면 구현</a:t>
            </a:r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309958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56" y="1583900"/>
            <a:ext cx="8899356" cy="4862662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4943760">
            <a:off x="4077762" y="1654889"/>
            <a:ext cx="215464" cy="285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3166" y="1539952"/>
            <a:ext cx="96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89570" y="1233788"/>
            <a:ext cx="9083160" cy="55115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2423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KoPub돋움체 Bold" panose="02020603020101020101" pitchFamily="18" charset="-127"/>
              </a:rPr>
              <a:t>화면 구현</a:t>
            </a:r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309958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07" y="1538051"/>
            <a:ext cx="8981667" cy="47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1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478" y="523384"/>
            <a:ext cx="29418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    차</a:t>
            </a:r>
            <a:endParaRPr lang="ko-KR" altLang="en-US" sz="7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Picture 2" descr="cherry blossom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0" y="972902"/>
            <a:ext cx="1529591" cy="11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herry blossom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150" y="972902"/>
            <a:ext cx="2379215" cy="18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61"/>
            </a:avLst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40976" y="2348692"/>
            <a:ext cx="3126153" cy="3370153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1. </a:t>
            </a:r>
            <a:r>
              <a:rPr lang="ko-KR" altLang="en-US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주  제</a:t>
            </a:r>
            <a:endParaRPr lang="en-US" altLang="ko-KR" sz="36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2. 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요구 </a:t>
            </a:r>
            <a:r>
              <a:rPr lang="ko-KR" altLang="en-US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정의서</a:t>
            </a:r>
            <a:endParaRPr lang="en-US" altLang="ko-KR" sz="36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3. </a:t>
            </a:r>
            <a:r>
              <a:rPr lang="ko-KR" altLang="en-US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내용과 범위</a:t>
            </a:r>
            <a:endParaRPr lang="en-US" altLang="ko-KR" sz="36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4. </a:t>
            </a:r>
            <a:r>
              <a:rPr lang="ko-KR" altLang="en-US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역할  분담</a:t>
            </a:r>
            <a:endParaRPr lang="en-US" altLang="ko-KR" sz="36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5. </a:t>
            </a:r>
            <a:r>
              <a:rPr lang="ko-KR" altLang="en-US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개발  도구</a:t>
            </a:r>
            <a:endParaRPr lang="en-US" altLang="ko-KR" sz="36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6. </a:t>
            </a:r>
            <a:r>
              <a:rPr lang="ko-KR" altLang="en-US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일  </a:t>
            </a:r>
            <a:r>
              <a:rPr lang="ko-KR" altLang="en-US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정</a:t>
            </a:r>
            <a:endParaRPr lang="en-US" altLang="ko-KR" sz="36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4071" y="1752866"/>
            <a:ext cx="6963706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74029" y="2347831"/>
            <a:ext cx="5196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7. 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화면구현</a:t>
            </a:r>
            <a:endParaRPr lang="en-US" altLang="ko-KR" sz="36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8. </a:t>
            </a:r>
            <a:r>
              <a:rPr lang="en-US" altLang="ko-KR" sz="36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DB  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설계</a:t>
            </a:r>
            <a:endParaRPr lang="en-US" altLang="ko-KR" sz="36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9. </a:t>
            </a:r>
            <a:r>
              <a:rPr lang="ko-KR" altLang="en-US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핵심 코드</a:t>
            </a:r>
            <a:endParaRPr lang="en-US" altLang="ko-KR" sz="36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10. </a:t>
            </a:r>
            <a:r>
              <a:rPr lang="ko-KR" altLang="en-US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시연</a:t>
            </a:r>
            <a:endParaRPr lang="en-US" altLang="ko-KR" sz="3600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36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11. </a:t>
            </a:r>
            <a:r>
              <a:rPr lang="ko-KR" altLang="en-US" sz="36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후 기</a:t>
            </a:r>
            <a:endParaRPr lang="en-US" altLang="ko-KR" sz="3600" b="1" spc="-15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25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89570" y="1233787"/>
            <a:ext cx="9083160" cy="55115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               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2423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KoPub돋움체 Bold" panose="02020603020101020101" pitchFamily="18" charset="-127"/>
              </a:rPr>
              <a:t>화면 구현</a:t>
            </a:r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309958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92" y="1345383"/>
            <a:ext cx="3830794" cy="28278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6778" y="4588184"/>
            <a:ext cx="336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각 나라에 마우스 올려 놓을 시</a:t>
            </a:r>
            <a:endParaRPr lang="en-US" altLang="ko-KR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간략한 데이터 노출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26" y="1364280"/>
            <a:ext cx="2668926" cy="28089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9226" y="458818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차트에 마우스 올려 놓을 시</a:t>
            </a:r>
            <a:endParaRPr lang="en-US" altLang="ko-KR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데이터 노출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89570" y="1233788"/>
            <a:ext cx="9083160" cy="55115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2423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KoPub돋움체 Bold" panose="02020603020101020101" pitchFamily="18" charset="-127"/>
              </a:rPr>
              <a:t>화면 구현</a:t>
            </a:r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309958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0" y="1375036"/>
            <a:ext cx="5455708" cy="4030444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4943760">
            <a:off x="5573038" y="3155506"/>
            <a:ext cx="215464" cy="2851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78442" y="3040569"/>
            <a:ext cx="96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259796" y="2802888"/>
            <a:ext cx="481355" cy="3135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6220279" y="3393717"/>
            <a:ext cx="27280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636560" y="1545578"/>
            <a:ext cx="290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지역 클릭 시 옆에 차트에 </a:t>
            </a:r>
            <a:endParaRPr lang="en-US" altLang="ko-KR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세부 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데</a:t>
            </a:r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이터 노출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54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89570" y="1233788"/>
            <a:ext cx="9083160" cy="55115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2423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KoPub돋움체 Bold" panose="02020603020101020101" pitchFamily="18" charset="-127"/>
              </a:rPr>
              <a:t>화면 구현</a:t>
            </a:r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309958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19" y="1319002"/>
            <a:ext cx="2923003" cy="4859018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 rot="10579123">
            <a:off x="5892005" y="1275290"/>
            <a:ext cx="566442" cy="33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16986" y="1210250"/>
            <a:ext cx="9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 1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05020" y="1632382"/>
            <a:ext cx="2923003" cy="1920022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028023" y="2592393"/>
            <a:ext cx="2594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87512" y="2407727"/>
            <a:ext cx="141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입력창</a:t>
            </a:r>
            <a:r>
              <a:rPr lang="ko-KR" altLang="en-US" dirty="0" smtClean="0"/>
              <a:t> 노출</a:t>
            </a:r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 rot="13778889">
            <a:off x="3462472" y="3819943"/>
            <a:ext cx="566442" cy="33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936451" y="4130575"/>
            <a:ext cx="87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 2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581" y="1319002"/>
            <a:ext cx="3989665" cy="2344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05" y="4315241"/>
            <a:ext cx="3515216" cy="1991003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5189283">
            <a:off x="9177040" y="3862104"/>
            <a:ext cx="566442" cy="33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6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89570" y="1233788"/>
            <a:ext cx="9083160" cy="55115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2423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KoPub돋움체 Bold" panose="02020603020101020101" pitchFamily="18" charset="-127"/>
              </a:rPr>
              <a:t>화면 구현</a:t>
            </a:r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309958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1" y="1346416"/>
            <a:ext cx="2769615" cy="354926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8633365">
            <a:off x="5350052" y="3852456"/>
            <a:ext cx="431846" cy="292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5557" y="3480560"/>
            <a:ext cx="92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 1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105020" y="1689026"/>
            <a:ext cx="2583681" cy="1796618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4051623">
            <a:off x="3406615" y="3837181"/>
            <a:ext cx="431846" cy="292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38699" y="4059412"/>
            <a:ext cx="92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 2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671973" y="2601976"/>
            <a:ext cx="2594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31462" y="2417310"/>
            <a:ext cx="141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입력창</a:t>
            </a:r>
            <a:r>
              <a:rPr lang="ko-KR" altLang="en-US" dirty="0" smtClean="0"/>
              <a:t> 노출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50" y="1418945"/>
            <a:ext cx="4009336" cy="2430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6" y="4656328"/>
            <a:ext cx="2649556" cy="1502624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5400000">
            <a:off x="9319895" y="4129104"/>
            <a:ext cx="431846" cy="292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8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89570" y="1233788"/>
            <a:ext cx="9083160" cy="55115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2423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KoPub돋움체 Bold" panose="02020603020101020101" pitchFamily="18" charset="-127"/>
              </a:rPr>
              <a:t>화면 구현</a:t>
            </a:r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309958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0" y="1553275"/>
            <a:ext cx="3324689" cy="838317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8218219" y="3872949"/>
            <a:ext cx="431846" cy="292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57999" y="1454306"/>
            <a:ext cx="92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 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469" y="1454306"/>
            <a:ext cx="3496163" cy="105742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8633365">
            <a:off x="10779235" y="1665506"/>
            <a:ext cx="431846" cy="292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870600" y="1293610"/>
            <a:ext cx="92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 2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0" y="2901597"/>
            <a:ext cx="4730758" cy="19859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00" y="3277721"/>
            <a:ext cx="2493181" cy="1423702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8255484">
            <a:off x="6347271" y="1801926"/>
            <a:ext cx="431846" cy="292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89570" y="1233788"/>
            <a:ext cx="9083160" cy="55115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2423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KoPub돋움체 Bold" panose="02020603020101020101" pitchFamily="18" charset="-127"/>
              </a:rPr>
              <a:t>화면 구현</a:t>
            </a:r>
            <a:r>
              <a:rPr lang="ko-KR" altLang="en-US" sz="55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309958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5" y="1359462"/>
            <a:ext cx="2409883" cy="45960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63" y="1359461"/>
            <a:ext cx="2458193" cy="4596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581" y="2880434"/>
            <a:ext cx="2403550" cy="135121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84340" y="5354718"/>
            <a:ext cx="713125" cy="3420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600726" y="5442381"/>
            <a:ext cx="713125" cy="3420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91884" y="3732622"/>
            <a:ext cx="713125" cy="34207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698010" y="3442183"/>
            <a:ext cx="431846" cy="292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8933289" y="3442183"/>
            <a:ext cx="431846" cy="292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94992" y="1205948"/>
            <a:ext cx="9077738" cy="55261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13446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구현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김기현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220190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15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434" y="1380661"/>
            <a:ext cx="8905680" cy="490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2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188353" y="1366310"/>
            <a:ext cx="8689516" cy="49971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52629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구현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커뮤니티 게시판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673665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895" y="1780587"/>
            <a:ext cx="8578432" cy="41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8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188353" y="1366310"/>
            <a:ext cx="8689516" cy="49971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0018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</a:t>
            </a:r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23765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65034"/>
              </p:ext>
            </p:extLst>
          </p:nvPr>
        </p:nvGraphicFramePr>
        <p:xfrm>
          <a:off x="3943832" y="2202827"/>
          <a:ext cx="178567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CKOREA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No  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CDate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</a:t>
                      </a:r>
                      <a:r>
                        <a:rPr lang="en-US" altLang="ko-KR" dirty="0" err="1" smtClean="0"/>
                        <a:t>TestTotal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TestTodat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CoronaTrue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CoronaFalse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Death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Safe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Care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832" y="2602834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81" y="295545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81" y="332868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6" y="370866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47" y="408287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47" y="445622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6" y="4822869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6" y="5194499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6" y="5563483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584303"/>
              </p:ext>
            </p:extLst>
          </p:nvPr>
        </p:nvGraphicFramePr>
        <p:xfrm>
          <a:off x="6682479" y="2216161"/>
          <a:ext cx="1785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CNEWS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No  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Title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Content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NewLink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PubDate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479" y="2616168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28" y="296879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28" y="3342015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03" y="372200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294" y="4096205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47214"/>
              </p:ext>
            </p:extLst>
          </p:nvPr>
        </p:nvGraphicFramePr>
        <p:xfrm>
          <a:off x="9435718" y="2214012"/>
          <a:ext cx="17856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LIVECHAT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No  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CDate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Content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Writer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18" y="2614019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67" y="296664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67" y="3339866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42" y="371985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45796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한국 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68992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뉴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스</a:t>
            </a:r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12899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채팅 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3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188353" y="1366310"/>
            <a:ext cx="8689516" cy="49971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385554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</a:t>
            </a:r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김지원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244457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058141"/>
              </p:ext>
            </p:extLst>
          </p:nvPr>
        </p:nvGraphicFramePr>
        <p:xfrm>
          <a:off x="3375003" y="2228671"/>
          <a:ext cx="178567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Board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No  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Title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Content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Writer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WriteDate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Hit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Rep_cnt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482" y="2616168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86" y="3018015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86" y="338466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86" y="372200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86" y="4096205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86" y="4472263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86" y="4831136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093859"/>
              </p:ext>
            </p:extLst>
          </p:nvPr>
        </p:nvGraphicFramePr>
        <p:xfrm>
          <a:off x="7200369" y="2227346"/>
          <a:ext cx="1785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Board_rep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Rno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No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Content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Writer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PW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899" y="2616168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801" y="296648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801" y="338466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48" y="3744826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801" y="4097999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48068"/>
              </p:ext>
            </p:extLst>
          </p:nvPr>
        </p:nvGraphicFramePr>
        <p:xfrm>
          <a:off x="9435718" y="2214012"/>
          <a:ext cx="17856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Board_like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No  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Bno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</a:t>
                      </a:r>
                      <a:r>
                        <a:rPr lang="en-US" altLang="ko-KR" baseline="0" dirty="0" err="1" smtClean="0"/>
                        <a:t>Ip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WriteDate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18" y="2614019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67" y="296664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67" y="3339866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42" y="371985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45796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게시판 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02645" y="1726159"/>
            <a:ext cx="186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게시판 </a:t>
            </a:r>
            <a:r>
              <a:rPr lang="ko-KR" altLang="en-US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댓글</a:t>
            </a:r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12899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좋아요 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26444"/>
              </p:ext>
            </p:extLst>
          </p:nvPr>
        </p:nvGraphicFramePr>
        <p:xfrm>
          <a:off x="5076622" y="2228671"/>
          <a:ext cx="178567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PW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</a:t>
                      </a:r>
                      <a:r>
                        <a:rPr lang="en-US" altLang="ko-KR" dirty="0" err="1" smtClean="0"/>
                        <a:t>FileName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OriginNo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baseline="0" dirty="0" err="1" smtClean="0"/>
                        <a:t>GroupOrd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GroupLayer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LikeCnt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1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57" y="298486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57" y="3353079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959" y="372200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959" y="4098223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57" y="4472263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959" y="4831136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5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2760170" y="665898"/>
            <a:ext cx="0" cy="5526205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3064775" y="1016208"/>
            <a:ext cx="8122735" cy="1606348"/>
            <a:chOff x="5126824" y="1328271"/>
            <a:chExt cx="4866153" cy="863199"/>
          </a:xfrm>
        </p:grpSpPr>
        <p:sp>
          <p:nvSpPr>
            <p:cNvPr id="5" name="TextBox 4"/>
            <p:cNvSpPr txBox="1"/>
            <p:nvPr/>
          </p:nvSpPr>
          <p:spPr>
            <a:xfrm>
              <a:off x="5577427" y="1328271"/>
              <a:ext cx="1051747" cy="297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선정 이유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26824" y="1728381"/>
              <a:ext cx="4866153" cy="463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최근 이슈화 된 코로나 바이러스와 공적 마스크 판매현황을 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한눈에 볼 수 있는 페이지 제작을 목표로 하였습니다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.</a:t>
              </a:r>
            </a:p>
          </p:txBody>
        </p:sp>
        <p:pic>
          <p:nvPicPr>
            <p:cNvPr id="3074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" descr="cherry blossom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027"/>
            <a:ext cx="2329340" cy="17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5693" y="2622556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  제</a:t>
            </a:r>
            <a:endParaRPr lang="ko-KR" altLang="en-US" sz="55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64774" y="3561275"/>
            <a:ext cx="8117928" cy="1991070"/>
            <a:chOff x="5126824" y="1328271"/>
            <a:chExt cx="3624590" cy="1069936"/>
          </a:xfrm>
        </p:grpSpPr>
        <p:sp>
          <p:nvSpPr>
            <p:cNvPr id="28" name="TextBox 27"/>
            <p:cNvSpPr txBox="1"/>
            <p:nvPr/>
          </p:nvSpPr>
          <p:spPr>
            <a:xfrm>
              <a:off x="5577427" y="1328271"/>
              <a:ext cx="1051747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최종 목표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26824" y="1728381"/>
              <a:ext cx="3624590" cy="66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1.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오픈 된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API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와 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크롤</a:t>
              </a:r>
              <a:r>
                <a:rPr lang="ko-KR" altLang="en-US" sz="2500" spc="-150" dirty="0" err="1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링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을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통한 실시간 데이터 수집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2.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수집한 데이터를 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구글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차트와 카카오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MAP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을 통해 화면에 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출력하여 한눈에 볼 수 있는 페이지를 구현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30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2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188353" y="1366310"/>
            <a:ext cx="8689516" cy="49971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0018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</a:t>
            </a:r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구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463307"/>
              </p:ext>
            </p:extLst>
          </p:nvPr>
        </p:nvGraphicFramePr>
        <p:xfrm>
          <a:off x="3943832" y="2202827"/>
          <a:ext cx="178567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CLocal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No  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Area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</a:t>
                      </a:r>
                      <a:r>
                        <a:rPr lang="en-US" altLang="ko-KR" baseline="0" dirty="0" err="1" smtClean="0"/>
                        <a:t>CoronaTrue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Death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Safe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Rate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IncreaseC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832" y="2602834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81" y="295545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81" y="332868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6" y="370866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47" y="408287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47" y="445622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6" y="4822869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02098"/>
              </p:ext>
            </p:extLst>
          </p:nvPr>
        </p:nvGraphicFramePr>
        <p:xfrm>
          <a:off x="6682479" y="2216161"/>
          <a:ext cx="17856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CWorld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Country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</a:t>
                      </a:r>
                      <a:r>
                        <a:rPr lang="en-US" altLang="ko-KR" baseline="0" dirty="0" err="1" smtClean="0"/>
                        <a:t>CoronaTrue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death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5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28" y="260465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28" y="2977875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03" y="335786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546929"/>
              </p:ext>
            </p:extLst>
          </p:nvPr>
        </p:nvGraphicFramePr>
        <p:xfrm>
          <a:off x="9435718" y="2214012"/>
          <a:ext cx="1785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Clocal_rep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No  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Content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Writer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WriteDate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Pw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18" y="2614019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67" y="296664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67" y="3339866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42" y="371985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45796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한국 지도 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68992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전세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계</a:t>
            </a:r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12899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댓</a:t>
            </a:r>
            <a:r>
              <a:rPr lang="ko-KR" altLang="en-US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글</a:t>
            </a:r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DB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0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186" y="4090736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40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188353" y="1366310"/>
            <a:ext cx="8689516" cy="49971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420018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</a:t>
            </a:r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김기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현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167539"/>
              </p:ext>
            </p:extLst>
          </p:nvPr>
        </p:nvGraphicFramePr>
        <p:xfrm>
          <a:off x="3943832" y="2202827"/>
          <a:ext cx="178567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Mask_rep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rno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code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writer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content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pw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ip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writeDate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832" y="2602834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81" y="295545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81" y="332868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6" y="3708667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47" y="408287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47" y="445622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6" y="4822869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001327"/>
              </p:ext>
            </p:extLst>
          </p:nvPr>
        </p:nvGraphicFramePr>
        <p:xfrm>
          <a:off x="6682479" y="2216161"/>
          <a:ext cx="1785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Sales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No  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code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</a:t>
                      </a:r>
                      <a:r>
                        <a:rPr lang="en-US" altLang="ko-KR" baseline="0" dirty="0" err="1" smtClean="0"/>
                        <a:t>remain_stat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created_at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stock_at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479" y="2616168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28" y="296879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28" y="3342015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03" y="372200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294" y="4096205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941822"/>
              </p:ext>
            </p:extLst>
          </p:nvPr>
        </p:nvGraphicFramePr>
        <p:xfrm>
          <a:off x="9435718" y="2214012"/>
          <a:ext cx="178567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Store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code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addr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 name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type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lat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 </a:t>
                      </a:r>
                      <a:r>
                        <a:rPr lang="en-US" altLang="ko-KR" dirty="0" err="1" smtClean="0"/>
                        <a:t>lng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18" y="2614019"/>
            <a:ext cx="324000" cy="3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67" y="296664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67" y="3339866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42" y="3719852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45796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마스크 </a:t>
            </a:r>
            <a:r>
              <a:rPr lang="ko-KR" altLang="en-US" dirty="0" err="1" smtClean="0">
                <a:latin typeface="HY동녘M" panose="02030600000101010101" pitchFamily="18" charset="-127"/>
                <a:ea typeface="HY동녘M" panose="02030600000101010101" pitchFamily="18" charset="-127"/>
              </a:rPr>
              <a:t>댓글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68992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판매 정보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12899" y="1726159"/>
            <a:ext cx="15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판매점 정보</a:t>
            </a:r>
            <a:endParaRPr lang="ko-KR" alt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0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257" y="4082871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257" y="4452615"/>
            <a:ext cx="278196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550" y="37437"/>
            <a:ext cx="420018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코드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</a:p>
          <a:p>
            <a:endParaRPr lang="ko-KR" altLang="en-US" sz="55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990985"/>
            <a:ext cx="4132743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03697" y="1563205"/>
            <a:ext cx="8886140" cy="50428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050357"/>
            <a:ext cx="354659" cy="4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32282" y="990985"/>
            <a:ext cx="3291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채팅 사용자 식별 </a:t>
            </a:r>
            <a:r>
              <a:rPr lang="en-US" altLang="ko-KR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  <a:endParaRPr lang="ko-KR" altLang="en-US" sz="3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629463"/>
            <a:ext cx="8744400" cy="489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6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550" y="37437"/>
            <a:ext cx="420018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코드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</a:p>
          <a:p>
            <a:endParaRPr lang="ko-KR" altLang="en-US" sz="55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990985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03697" y="1563205"/>
            <a:ext cx="8886140" cy="50428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050357"/>
            <a:ext cx="354659" cy="4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32282" y="990985"/>
            <a:ext cx="3291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채팅 사용자 식별 </a:t>
            </a:r>
            <a:r>
              <a:rPr lang="en-US" altLang="ko-KR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2</a:t>
            </a:r>
            <a:endParaRPr lang="ko-KR" altLang="en-US" sz="3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640432"/>
            <a:ext cx="8748000" cy="4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1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550" y="37437"/>
            <a:ext cx="420018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코드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</a:p>
          <a:p>
            <a:endParaRPr lang="ko-KR" altLang="en-US" sz="55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990985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03697" y="1563205"/>
            <a:ext cx="8886140" cy="50428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050357"/>
            <a:ext cx="354659" cy="4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32282" y="990985"/>
            <a:ext cx="4177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err="1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TextArea</a:t>
            </a:r>
            <a:r>
              <a:rPr lang="en-US" altLang="ko-KR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3000" spc="-150" dirty="0" err="1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엔터키로</a:t>
            </a:r>
            <a:r>
              <a:rPr lang="ko-KR" altLang="en-US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 입력</a:t>
            </a:r>
            <a:endParaRPr lang="ko-KR" altLang="en-US" sz="3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67" y="1636638"/>
            <a:ext cx="8748000" cy="4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550" y="37437"/>
            <a:ext cx="420018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코드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55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990985"/>
            <a:ext cx="4132743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03697" y="1563205"/>
            <a:ext cx="8886140" cy="50428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050357"/>
            <a:ext cx="354659" cy="4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32282" y="990985"/>
            <a:ext cx="3326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err="1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클릭시</a:t>
            </a:r>
            <a:r>
              <a:rPr lang="ko-KR" altLang="en-US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 데이터 전송</a:t>
            </a:r>
            <a:endParaRPr lang="ko-KR" altLang="en-US" sz="3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2" y="1666152"/>
            <a:ext cx="8586549" cy="4807475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 rot="4943760">
            <a:off x="7244293" y="3706286"/>
            <a:ext cx="324036" cy="772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745719" y="382039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8249775" y="3253626"/>
            <a:ext cx="576064" cy="6270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120985" y="4189730"/>
            <a:ext cx="41682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550" y="37437"/>
            <a:ext cx="420018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코드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55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990985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03697" y="1563205"/>
            <a:ext cx="8886140" cy="50428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050357"/>
            <a:ext cx="354659" cy="4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32282" y="990985"/>
            <a:ext cx="3326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err="1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클릭시</a:t>
            </a:r>
            <a:r>
              <a: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 데이터 전송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65" y="1850579"/>
            <a:ext cx="172426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49" y="2580472"/>
            <a:ext cx="7011379" cy="30865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33" y="2184713"/>
            <a:ext cx="4086796" cy="2476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33" y="5667003"/>
            <a:ext cx="139084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9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550" y="37437"/>
            <a:ext cx="420018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코드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55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990985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03697" y="1563205"/>
            <a:ext cx="8886140" cy="50428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050357"/>
            <a:ext cx="354659" cy="4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32282" y="990985"/>
            <a:ext cx="3326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err="1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클릭시</a:t>
            </a:r>
            <a:r>
              <a: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 데이터 전송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05" y="1635106"/>
            <a:ext cx="5741199" cy="2879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37" y="1995146"/>
            <a:ext cx="7686267" cy="43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9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550" y="37437"/>
            <a:ext cx="403187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KoPub돋움체 Bold" panose="02020603020101020101" pitchFamily="18" charset="-127"/>
              </a:rPr>
              <a:t>핵심 코드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김기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현</a:t>
            </a:r>
          </a:p>
          <a:p>
            <a:endParaRPr lang="ko-KR" altLang="en-US" sz="55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990985"/>
            <a:ext cx="4132743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03697" y="1563205"/>
            <a:ext cx="8886140" cy="50428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050357"/>
            <a:ext cx="354659" cy="4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32282" y="990985"/>
            <a:ext cx="2121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쿠</a:t>
            </a:r>
            <a:r>
              <a:rPr lang="ko-KR" altLang="en-US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키 입출력</a:t>
            </a:r>
            <a:endParaRPr lang="ko-KR" altLang="en-US" sz="3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3037" y="1657165"/>
            <a:ext cx="262829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function </a:t>
            </a:r>
            <a:r>
              <a:rPr lang="en-US" altLang="ko-KR" sz="1000" b="1" dirty="0" err="1"/>
              <a:t>strToArray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strArray</a:t>
            </a:r>
            <a:r>
              <a:rPr lang="en-US" altLang="ko-KR" sz="1000" b="1" dirty="0"/>
              <a:t>){</a:t>
            </a:r>
          </a:p>
          <a:p>
            <a:r>
              <a:rPr lang="en-US" altLang="ko-KR" sz="1000" b="1" dirty="0" smtClean="0"/>
              <a:t>  if(</a:t>
            </a:r>
            <a:r>
              <a:rPr lang="en-US" altLang="ko-KR" sz="1000" b="1" dirty="0" err="1" smtClean="0"/>
              <a:t>strArray</a:t>
            </a:r>
            <a:r>
              <a:rPr lang="en-US" altLang="ko-KR" sz="1000" b="1" dirty="0"/>
              <a:t>==''||</a:t>
            </a:r>
            <a:r>
              <a:rPr lang="en-US" altLang="ko-KR" sz="1000" b="1" dirty="0" err="1"/>
              <a:t>strArray</a:t>
            </a:r>
            <a:r>
              <a:rPr lang="en-US" altLang="ko-KR" sz="1000" b="1" dirty="0"/>
              <a:t>==null){</a:t>
            </a:r>
          </a:p>
          <a:p>
            <a:r>
              <a:rPr lang="en-US" altLang="ko-KR" sz="1000" b="1" dirty="0" smtClean="0"/>
              <a:t>    return </a:t>
            </a:r>
            <a:r>
              <a:rPr lang="en-US" altLang="ko-KR" sz="1000" b="1" dirty="0"/>
              <a:t>[];</a:t>
            </a:r>
          </a:p>
          <a:p>
            <a:r>
              <a:rPr lang="en-US" altLang="ko-KR" sz="1000" dirty="0" smtClean="0"/>
              <a:t>  }</a:t>
            </a:r>
            <a:endParaRPr lang="en-US" altLang="ko-KR" sz="1000" dirty="0"/>
          </a:p>
          <a:p>
            <a:r>
              <a:rPr lang="en-US" altLang="ko-KR" sz="1000" b="1" dirty="0" smtClean="0"/>
              <a:t>  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tmp1 = </a:t>
            </a:r>
            <a:r>
              <a:rPr lang="en-US" altLang="ko-KR" sz="1000" b="1" dirty="0" err="1"/>
              <a:t>strArray.split</a:t>
            </a:r>
            <a:r>
              <a:rPr lang="en-US" altLang="ko-KR" sz="1000" b="1" dirty="0"/>
              <a:t>(",");</a:t>
            </a:r>
          </a:p>
          <a:p>
            <a:r>
              <a:rPr lang="en-US" altLang="ko-KR" sz="1000" b="1" dirty="0" smtClean="0"/>
              <a:t>  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reArray</a:t>
            </a:r>
            <a:r>
              <a:rPr lang="en-US" altLang="ko-KR" sz="1000" b="1" dirty="0"/>
              <a:t> = [];</a:t>
            </a:r>
          </a:p>
          <a:p>
            <a:r>
              <a:rPr lang="en-US" altLang="ko-KR" sz="1000" b="1" dirty="0" smtClean="0"/>
              <a:t>  for(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 in tmp1){</a:t>
            </a:r>
          </a:p>
          <a:p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reArray</a:t>
            </a:r>
            <a:r>
              <a:rPr lang="en-US" altLang="ko-KR" sz="1000" dirty="0" smtClean="0"/>
              <a:t>[</a:t>
            </a:r>
            <a:r>
              <a:rPr lang="en-US" altLang="ko-KR" sz="1000" dirty="0" err="1" smtClean="0"/>
              <a:t>i</a:t>
            </a:r>
            <a:r>
              <a:rPr lang="en-US" altLang="ko-KR" sz="1000" dirty="0"/>
              <a:t>] = tmp1[</a:t>
            </a:r>
            <a:r>
              <a:rPr lang="en-US" altLang="ko-KR" sz="1000" dirty="0" err="1"/>
              <a:t>i</a:t>
            </a:r>
            <a:r>
              <a:rPr lang="en-US" altLang="ko-KR" sz="1000" dirty="0"/>
              <a:t>].split("/");</a:t>
            </a:r>
          </a:p>
          <a:p>
            <a:r>
              <a:rPr lang="en-US" altLang="ko-KR" sz="1000" dirty="0" smtClean="0"/>
              <a:t>  }</a:t>
            </a:r>
            <a:endParaRPr lang="en-US" altLang="ko-KR" sz="1000" dirty="0"/>
          </a:p>
          <a:p>
            <a:r>
              <a:rPr lang="en-US" altLang="ko-KR" sz="1000" b="1" dirty="0" smtClean="0"/>
              <a:t>  return </a:t>
            </a:r>
            <a:r>
              <a:rPr lang="en-US" altLang="ko-KR" sz="1000" b="1" dirty="0" err="1"/>
              <a:t>reArray</a:t>
            </a:r>
            <a:r>
              <a:rPr lang="en-US" altLang="ko-KR" sz="1000" b="1" dirty="0"/>
              <a:t>;</a:t>
            </a:r>
          </a:p>
          <a:p>
            <a:r>
              <a:rPr lang="en-US" altLang="ko-KR" sz="1000" dirty="0"/>
              <a:t>}</a:t>
            </a:r>
          </a:p>
          <a:p>
            <a:endParaRPr lang="ko-KR" altLang="en-US" sz="1000" dirty="0"/>
          </a:p>
          <a:p>
            <a:r>
              <a:rPr lang="en-US" altLang="ko-KR" sz="1000" b="1" dirty="0"/>
              <a:t>function </a:t>
            </a:r>
            <a:r>
              <a:rPr lang="en-US" altLang="ko-KR" sz="1000" b="1" dirty="0" err="1"/>
              <a:t>arrayToStr</a:t>
            </a:r>
            <a:r>
              <a:rPr lang="en-US" altLang="ko-KR" sz="1000" b="1" dirty="0"/>
              <a:t>(array){</a:t>
            </a:r>
          </a:p>
          <a:p>
            <a:r>
              <a:rPr lang="en-US" altLang="ko-KR" sz="1000" dirty="0" smtClean="0"/>
              <a:t>  </a:t>
            </a:r>
            <a:r>
              <a:rPr lang="en-US" altLang="ko-KR" sz="1000" dirty="0" err="1" smtClean="0"/>
              <a:t>strArray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"";</a:t>
            </a:r>
          </a:p>
          <a:p>
            <a:r>
              <a:rPr lang="en-US" altLang="ko-KR" sz="1000" b="1" dirty="0" smtClean="0"/>
              <a:t>  if(array</a:t>
            </a:r>
            <a:r>
              <a:rPr lang="en-US" altLang="ko-KR" sz="1000" b="1" dirty="0"/>
              <a:t>==null){</a:t>
            </a:r>
          </a:p>
          <a:p>
            <a:r>
              <a:rPr lang="en-US" altLang="ko-KR" sz="1000" b="1" dirty="0" smtClean="0"/>
              <a:t>    return </a:t>
            </a:r>
            <a:r>
              <a:rPr lang="en-US" altLang="ko-KR" sz="1000" b="1" dirty="0" err="1"/>
              <a:t>strArray</a:t>
            </a:r>
            <a:r>
              <a:rPr lang="en-US" altLang="ko-KR" sz="1000" b="1" dirty="0"/>
              <a:t>;</a:t>
            </a:r>
          </a:p>
          <a:p>
            <a:r>
              <a:rPr lang="en-US" altLang="ko-KR" sz="1000" dirty="0" smtClean="0"/>
              <a:t>  }</a:t>
            </a:r>
            <a:endParaRPr lang="en-US" altLang="ko-KR" sz="1000" dirty="0"/>
          </a:p>
          <a:p>
            <a:r>
              <a:rPr lang="en-US" altLang="ko-KR" sz="1000" b="1" dirty="0" smtClean="0"/>
              <a:t>  for(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=0;i&lt;</a:t>
            </a:r>
            <a:r>
              <a:rPr lang="en-US" altLang="ko-KR" sz="1000" b="1" dirty="0" err="1"/>
              <a:t>array.length;i</a:t>
            </a:r>
            <a:r>
              <a:rPr lang="en-US" altLang="ko-KR" sz="1000" b="1" dirty="0"/>
              <a:t>++){</a:t>
            </a:r>
          </a:p>
          <a:p>
            <a:r>
              <a:rPr lang="en-US" altLang="ko-KR" sz="1000" b="1" dirty="0" smtClean="0"/>
              <a:t>    if(</a:t>
            </a:r>
            <a:r>
              <a:rPr lang="en-US" altLang="ko-KR" sz="1000" b="1" dirty="0" err="1" smtClean="0"/>
              <a:t>i</a:t>
            </a:r>
            <a:r>
              <a:rPr lang="en-US" altLang="ko-KR" sz="1000" b="1" dirty="0"/>
              <a:t>!=0){</a:t>
            </a:r>
          </a:p>
          <a:p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strArray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",";</a:t>
            </a:r>
          </a:p>
          <a:p>
            <a:r>
              <a:rPr lang="en-US" altLang="ko-KR" sz="1000" dirty="0" smtClean="0"/>
              <a:t>  }</a:t>
            </a:r>
            <a:endParaRPr lang="en-US" altLang="ko-KR" sz="1000" dirty="0"/>
          </a:p>
          <a:p>
            <a:r>
              <a:rPr lang="en-US" altLang="ko-KR" sz="1000" b="1" dirty="0" smtClean="0"/>
              <a:t>  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tmp</a:t>
            </a:r>
            <a:r>
              <a:rPr lang="en-US" altLang="ko-KR" sz="1000" b="1" dirty="0"/>
              <a:t> = array[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];</a:t>
            </a:r>
          </a:p>
          <a:p>
            <a:r>
              <a:rPr lang="en-US" altLang="ko-KR" sz="1000" b="1" dirty="0" smtClean="0"/>
              <a:t>  for(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j=0;j&lt;</a:t>
            </a:r>
            <a:r>
              <a:rPr lang="en-US" altLang="ko-KR" sz="1000" b="1" dirty="0" err="1"/>
              <a:t>tmp.length;j</a:t>
            </a:r>
            <a:r>
              <a:rPr lang="en-US" altLang="ko-KR" sz="1000" b="1" dirty="0"/>
              <a:t>++){</a:t>
            </a:r>
          </a:p>
          <a:p>
            <a:r>
              <a:rPr lang="en-US" altLang="ko-KR" sz="1000" b="1" dirty="0" smtClean="0"/>
              <a:t>    if(j</a:t>
            </a:r>
            <a:r>
              <a:rPr lang="en-US" altLang="ko-KR" sz="1000" b="1" dirty="0"/>
              <a:t>!=0){</a:t>
            </a:r>
          </a:p>
          <a:p>
            <a:r>
              <a:rPr lang="en-US" altLang="ko-KR" sz="1000" dirty="0" smtClean="0"/>
              <a:t>      </a:t>
            </a:r>
            <a:r>
              <a:rPr lang="en-US" altLang="ko-KR" sz="1000" dirty="0" err="1" smtClean="0"/>
              <a:t>strArray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"/";</a:t>
            </a:r>
          </a:p>
          <a:p>
            <a:r>
              <a:rPr lang="en-US" altLang="ko-KR" sz="1000" dirty="0" smtClean="0"/>
              <a:t>    }</a:t>
            </a:r>
            <a:endParaRPr lang="en-US" altLang="ko-KR" sz="1000" dirty="0"/>
          </a:p>
          <a:p>
            <a:r>
              <a:rPr lang="en-US" altLang="ko-KR" sz="1000" dirty="0" smtClean="0"/>
              <a:t>    </a:t>
            </a:r>
            <a:r>
              <a:rPr lang="en-US" altLang="ko-KR" sz="1000" dirty="0" err="1" smtClean="0"/>
              <a:t>strArray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[j];</a:t>
            </a:r>
          </a:p>
          <a:p>
            <a:r>
              <a:rPr lang="en-US" altLang="ko-KR" sz="1000" dirty="0" smtClean="0"/>
              <a:t>  }</a:t>
            </a:r>
            <a:endParaRPr lang="en-US" altLang="ko-KR" sz="1000" dirty="0"/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b="1" dirty="0" smtClean="0"/>
              <a:t>  return </a:t>
            </a:r>
            <a:r>
              <a:rPr lang="en-US" altLang="ko-KR" sz="1000" b="1" dirty="0" err="1"/>
              <a:t>strArray</a:t>
            </a:r>
            <a:r>
              <a:rPr lang="en-US" altLang="ko-KR" sz="1000" b="1" dirty="0"/>
              <a:t>;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7584464" y="1684934"/>
            <a:ext cx="144016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쿠키</a:t>
            </a:r>
            <a:r>
              <a:rPr lang="en-US" altLang="ko-KR" dirty="0" smtClean="0"/>
              <a:t>:String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46454" y="2267579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</a:t>
            </a:r>
            <a:r>
              <a:rPr lang="en-US" altLang="ko-KR" dirty="0" smtClean="0"/>
              <a:t>1/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1/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1,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2/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2/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2,…,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n/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n/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5" name="아래쪽 화살표 14"/>
          <p:cNvSpPr/>
          <p:nvPr/>
        </p:nvSpPr>
        <p:spPr>
          <a:xfrm>
            <a:off x="7608845" y="2636912"/>
            <a:ext cx="432048" cy="4006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71662" y="3212976"/>
            <a:ext cx="144016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</a:t>
            </a:r>
            <a:r>
              <a:rPr lang="ko-KR" altLang="en-US" dirty="0"/>
              <a:t>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03610" y="381087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[[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1,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1,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1],</a:t>
            </a:r>
          </a:p>
          <a:p>
            <a:r>
              <a:rPr lang="en-US" altLang="ko-KR" dirty="0" smtClean="0"/>
              <a:t> [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2,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2,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2],</a:t>
            </a:r>
          </a:p>
          <a:p>
            <a:r>
              <a:rPr lang="en-US" altLang="ko-KR" dirty="0" smtClean="0"/>
              <a:t>         …</a:t>
            </a:r>
          </a:p>
          <a:p>
            <a:r>
              <a:rPr lang="en-US" altLang="ko-KR" dirty="0" smtClean="0"/>
              <a:t> [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n,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n,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n]]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 rot="10800000">
            <a:off x="8539188" y="2636910"/>
            <a:ext cx="432048" cy="400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68685" y="2636911"/>
            <a:ext cx="126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strToArray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229896" y="2668270"/>
            <a:ext cx="126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arrayToStr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60228" y="5332843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문자열 데이터인 쿠키를 사용해서 배열을 사용하기 위해 배열 데이터를 </a:t>
            </a:r>
            <a:r>
              <a:rPr lang="en-US" altLang="ko-KR" dirty="0" smtClean="0"/>
              <a:t>,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/</a:t>
            </a:r>
            <a:r>
              <a:rPr lang="ko-KR" altLang="en-US" dirty="0" smtClean="0"/>
              <a:t>를 이용해 구분되는 문자열로 바꿔주고 문자열을 다시 배열로 바꿔주는 함수를 사용했다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306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550" y="37437"/>
            <a:ext cx="412003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코드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김기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현</a:t>
            </a:r>
          </a:p>
          <a:p>
            <a:endParaRPr lang="ko-KR" altLang="en-US" sz="55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990985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03697" y="1563205"/>
            <a:ext cx="8886140" cy="50428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050357"/>
            <a:ext cx="354659" cy="4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32282" y="990985"/>
            <a:ext cx="29610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중복 데이터 제거</a:t>
            </a:r>
            <a:endParaRPr lang="ko-KR" altLang="en-US" sz="3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6875" y="1626450"/>
            <a:ext cx="42484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function </a:t>
            </a:r>
            <a:r>
              <a:rPr lang="en-US" altLang="ko-KR" sz="1000" b="1" dirty="0" err="1"/>
              <a:t>getUniqueObjectArray</a:t>
            </a:r>
            <a:r>
              <a:rPr lang="en-US" altLang="ko-KR" sz="1000" b="1" dirty="0"/>
              <a:t>(array, key) {</a:t>
            </a:r>
          </a:p>
          <a:p>
            <a:r>
              <a:rPr lang="en-US" altLang="ko-KR" sz="1000" dirty="0"/>
              <a:t>  </a:t>
            </a:r>
            <a:r>
              <a:rPr lang="en-US" altLang="ko-KR" sz="1000" b="1" dirty="0" err="1"/>
              <a:t>var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tempArray</a:t>
            </a:r>
            <a:r>
              <a:rPr lang="en-US" altLang="ko-KR" sz="1000" b="1" dirty="0"/>
              <a:t> = [];</a:t>
            </a:r>
          </a:p>
          <a:p>
            <a:r>
              <a:rPr lang="en-US" altLang="ko-KR" sz="1000" dirty="0"/>
              <a:t>  </a:t>
            </a:r>
            <a:r>
              <a:rPr lang="en-US" altLang="ko-KR" sz="1000" b="1" dirty="0" err="1"/>
              <a:t>var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resultArray</a:t>
            </a:r>
            <a:r>
              <a:rPr lang="en-US" altLang="ko-KR" sz="1000" b="1" dirty="0"/>
              <a:t> = [];</a:t>
            </a:r>
          </a:p>
          <a:p>
            <a:r>
              <a:rPr lang="en-US" altLang="ko-KR" sz="1000" dirty="0"/>
              <a:t>  </a:t>
            </a:r>
            <a:r>
              <a:rPr lang="en-US" altLang="ko-KR" sz="1000" b="1" dirty="0"/>
              <a:t>for(</a:t>
            </a:r>
            <a:r>
              <a:rPr lang="en-US" altLang="ko-KR" sz="1000" b="1" dirty="0" err="1"/>
              <a:t>var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 = 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 &lt; </a:t>
            </a:r>
            <a:r>
              <a:rPr lang="en-US" altLang="ko-KR" sz="1000" b="1" dirty="0" err="1"/>
              <a:t>array.length</a:t>
            </a:r>
            <a:r>
              <a:rPr lang="en-US" altLang="ko-KR" sz="1000" b="1" dirty="0"/>
              <a:t>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++) {</a:t>
            </a:r>
          </a:p>
          <a:p>
            <a:r>
              <a:rPr lang="en-US" altLang="ko-KR" sz="1000" dirty="0"/>
              <a:t>    </a:t>
            </a:r>
            <a:r>
              <a:rPr lang="en-US" altLang="ko-KR" sz="1000" b="1" dirty="0" err="1"/>
              <a:t>var</a:t>
            </a:r>
            <a:r>
              <a:rPr lang="en-US" altLang="ko-KR" sz="1000" b="1" dirty="0"/>
              <a:t> item = array[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];</a:t>
            </a:r>
          </a:p>
          <a:p>
            <a:r>
              <a:rPr lang="en-US" altLang="ko-KR" sz="1000" dirty="0"/>
              <a:t>    </a:t>
            </a:r>
            <a:r>
              <a:rPr lang="en-US" altLang="ko-KR" sz="1000" b="1" dirty="0" err="1"/>
              <a:t>var</a:t>
            </a:r>
            <a:r>
              <a:rPr lang="en-US" altLang="ko-KR" sz="1000" b="1" dirty="0"/>
              <a:t> finder = 0;</a:t>
            </a:r>
          </a:p>
          <a:p>
            <a:r>
              <a:rPr lang="en-US" altLang="ko-KR" sz="1000" dirty="0"/>
              <a:t>    </a:t>
            </a:r>
            <a:r>
              <a:rPr lang="en-US" altLang="ko-KR" sz="1000" b="1" dirty="0"/>
              <a:t>for(</a:t>
            </a:r>
            <a:r>
              <a:rPr lang="en-US" altLang="ko-KR" sz="1000" b="1" dirty="0" err="1"/>
              <a:t>var</a:t>
            </a:r>
            <a:r>
              <a:rPr lang="en-US" altLang="ko-KR" sz="1000" b="1" dirty="0"/>
              <a:t> j = 0; j &lt; </a:t>
            </a:r>
            <a:r>
              <a:rPr lang="en-US" altLang="ko-KR" sz="1000" b="1" dirty="0" err="1"/>
              <a:t>tempArray.length</a:t>
            </a:r>
            <a:r>
              <a:rPr lang="en-US" altLang="ko-KR" sz="1000" b="1" dirty="0"/>
              <a:t>; </a:t>
            </a:r>
            <a:r>
              <a:rPr lang="en-US" altLang="ko-KR" sz="1000" b="1" dirty="0" err="1"/>
              <a:t>j++</a:t>
            </a:r>
            <a:r>
              <a:rPr lang="en-US" altLang="ko-KR" sz="1000" b="1" dirty="0"/>
              <a:t>){</a:t>
            </a:r>
          </a:p>
          <a:p>
            <a:r>
              <a:rPr lang="en-US" altLang="ko-KR" sz="1000" dirty="0"/>
              <a:t>      </a:t>
            </a:r>
            <a:r>
              <a:rPr lang="en-US" altLang="ko-KR" sz="1000" b="1" dirty="0"/>
              <a:t>if((</a:t>
            </a:r>
            <a:r>
              <a:rPr lang="en-US" altLang="ko-KR" sz="1000" b="1" dirty="0" err="1"/>
              <a:t>tempArray</a:t>
            </a:r>
            <a:r>
              <a:rPr lang="en-US" altLang="ko-KR" sz="1000" b="1" dirty="0"/>
              <a:t>[j].</a:t>
            </a:r>
            <a:r>
              <a:rPr lang="en-US" altLang="ko-KR" sz="1000" b="1" dirty="0" err="1"/>
              <a:t>getHours</a:t>
            </a:r>
            <a:r>
              <a:rPr lang="en-US" altLang="ko-KR" sz="1000" b="1" dirty="0"/>
              <a:t>()+''+</a:t>
            </a:r>
            <a:r>
              <a:rPr lang="en-US" altLang="ko-KR" sz="1000" b="1" dirty="0" err="1"/>
              <a:t>tempArray</a:t>
            </a:r>
            <a:r>
              <a:rPr lang="en-US" altLang="ko-KR" sz="1000" b="1" dirty="0"/>
              <a:t>[j].</a:t>
            </a:r>
            <a:r>
              <a:rPr lang="en-US" altLang="ko-KR" sz="1000" b="1" dirty="0" err="1"/>
              <a:t>getMinutes</a:t>
            </a:r>
            <a:r>
              <a:rPr lang="en-US" altLang="ko-KR" sz="1000" b="1" dirty="0"/>
              <a:t>())==</a:t>
            </a:r>
          </a:p>
          <a:p>
            <a:r>
              <a:rPr lang="en-US" altLang="ko-KR" sz="1000" dirty="0"/>
              <a:t>        item[key].</a:t>
            </a:r>
            <a:r>
              <a:rPr lang="en-US" altLang="ko-KR" sz="1000" dirty="0" err="1"/>
              <a:t>getHours</a:t>
            </a:r>
            <a:r>
              <a:rPr lang="en-US" altLang="ko-KR" sz="1000" dirty="0"/>
              <a:t>()+''+item[key].</a:t>
            </a:r>
            <a:r>
              <a:rPr lang="en-US" altLang="ko-KR" sz="1000" dirty="0" err="1"/>
              <a:t>getMinutes</a:t>
            </a:r>
            <a:r>
              <a:rPr lang="en-US" altLang="ko-KR" sz="1000" dirty="0"/>
              <a:t>()){</a:t>
            </a:r>
          </a:p>
          <a:p>
            <a:r>
              <a:rPr lang="en-US" altLang="ko-KR" sz="1000" dirty="0"/>
              <a:t>        finder = 1;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b="1" dirty="0"/>
              <a:t>continue;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    </a:t>
            </a:r>
            <a:r>
              <a:rPr lang="en-US" altLang="ko-KR" sz="1000" b="1" dirty="0"/>
              <a:t>if(finder==0) 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resultArray.push</a:t>
            </a:r>
            <a:r>
              <a:rPr lang="en-US" altLang="ko-KR" sz="1000" dirty="0"/>
              <a:t>(item);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tempArray.push</a:t>
            </a:r>
            <a:r>
              <a:rPr lang="en-US" altLang="ko-KR" sz="1000" dirty="0"/>
              <a:t>(item[key]);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r>
              <a:rPr lang="ko-KR" altLang="en-US" sz="1000" dirty="0"/>
              <a:t>  </a:t>
            </a:r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  </a:t>
            </a:r>
            <a:r>
              <a:rPr lang="en-US" altLang="ko-KR" sz="1000" b="1" dirty="0"/>
              <a:t>return </a:t>
            </a:r>
            <a:r>
              <a:rPr lang="en-US" altLang="ko-KR" sz="1000" b="1" dirty="0" err="1"/>
              <a:t>resultArray</a:t>
            </a:r>
            <a:r>
              <a:rPr lang="en-US" altLang="ko-KR" sz="1000" b="1" dirty="0"/>
              <a:t>;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7" y="1626450"/>
            <a:ext cx="440696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56875" y="5010826"/>
            <a:ext cx="8796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제공받은 데이터에 중복된 데이터가 다수 발생해서 타임라인에 중복 행이 발생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에서 삭제를 하기에는 </a:t>
            </a:r>
            <a:r>
              <a:rPr lang="ko-KR" altLang="en-US" dirty="0" err="1" smtClean="0"/>
              <a:t>수천만개의</a:t>
            </a:r>
            <a:r>
              <a:rPr lang="ko-KR" altLang="en-US" dirty="0" smtClean="0"/>
              <a:t> 데이터를 찾아 삭제하는데 시간이 </a:t>
            </a:r>
            <a:r>
              <a:rPr lang="ko-KR" altLang="en-US" dirty="0" err="1" smtClean="0"/>
              <a:t>많이걸림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에서 데이터를 불러와 배열에서 중복된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을 배제해서 표시하기 위한 함수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456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94992" y="1205948"/>
            <a:ext cx="9077738" cy="55261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674094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 정의서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한국 코로나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현황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6203050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479641"/>
              </p:ext>
            </p:extLst>
          </p:nvPr>
        </p:nvGraphicFramePr>
        <p:xfrm>
          <a:off x="3116550" y="1337480"/>
          <a:ext cx="8695880" cy="5268033"/>
        </p:xfrm>
        <a:graphic>
          <a:graphicData uri="http://schemas.openxmlformats.org/drawingml/2006/table">
            <a:tbl>
              <a:tblPr/>
              <a:tblGrid>
                <a:gridCol w="1164326"/>
                <a:gridCol w="1264034"/>
                <a:gridCol w="6267520"/>
              </a:tblGrid>
              <a:tr h="407239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한국 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코로나 현황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75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번호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요구사항명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상세내용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2751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1-1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메인 페이지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페이지 안의 순서는 일일 현황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전체 현황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코로나 뉴스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순으로 나열한다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페이지 내에서는 원하는 위치로 자유롭게 이동할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393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1-2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일일 현황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접속시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금일 기준 정보를 볼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 정보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: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확진자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사망자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격리해제자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치사율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총검사자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검사중인인원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음성판정자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전일 대비 증감률을 볼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전일 대비 증감률은 보기 쉽게 증감에 따라 다른 색으로 표시한다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1-3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한국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전체 현황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코로나 바이러스 발생일로부터 현재까지의 현황을 그래프로 볼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그래프의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X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축은 날짜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Y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축은 인원수로 한다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그래프에 포함될 내용은 아래와 같다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정보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: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확진자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격리자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격리해제자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사망자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사용자가 원하는 범위의 데이터를 볼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15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5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550" y="37437"/>
            <a:ext cx="424827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코드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김지원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55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990985"/>
            <a:ext cx="4285914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03697" y="1563205"/>
            <a:ext cx="8886140" cy="50428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herry blossom 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78" y="1050357"/>
            <a:ext cx="354659" cy="4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32282" y="990985"/>
            <a:ext cx="38731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IP </a:t>
            </a:r>
            <a:r>
              <a:rPr lang="ko-KR" altLang="en-US" sz="3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rPr>
              <a:t>체크 후 좋아요 입력</a:t>
            </a:r>
            <a:endParaRPr lang="ko-KR" altLang="en-US" sz="3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19" y="2128836"/>
            <a:ext cx="4192142" cy="34061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39" y="2128836"/>
            <a:ext cx="4816343" cy="33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387178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470822"/>
            <a:ext cx="12192000" cy="387178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3644" y="1700215"/>
            <a:ext cx="36247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  <a:hlinkClick r:id="rId2"/>
              </a:rPr>
              <a:t>시 연</a:t>
            </a:r>
            <a:endParaRPr lang="ko-KR" altLang="en-US" sz="1150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054" name="Picture 6" descr="cherry blossom TRE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14" y="5163193"/>
            <a:ext cx="2324673" cy="130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herry blossom TRE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34" y="4533258"/>
            <a:ext cx="3444558" cy="193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herry blossom TRE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5" y="5487910"/>
            <a:ext cx="1747399" cy="98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27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2760170" y="665898"/>
            <a:ext cx="0" cy="5526205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760170" y="941530"/>
            <a:ext cx="8950873" cy="2217459"/>
            <a:chOff x="5115276" y="1328271"/>
            <a:chExt cx="5362266" cy="1191590"/>
          </a:xfrm>
        </p:grpSpPr>
        <p:sp>
          <p:nvSpPr>
            <p:cNvPr id="5" name="TextBox 4"/>
            <p:cNvSpPr txBox="1"/>
            <p:nvPr/>
          </p:nvSpPr>
          <p:spPr>
            <a:xfrm>
              <a:off x="5454787" y="1328271"/>
              <a:ext cx="767491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송인준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15276" y="1643299"/>
              <a:ext cx="5362266" cy="87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 벌써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2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차 프로젝트를 마무리 하면서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6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개월 이라는 짧은 시간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 동안 많은 것을 배웠다는 걸 다시 한번 느꼈다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.</a:t>
              </a:r>
            </a:p>
            <a:p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새로운 기능을 구현하기 위해 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구글링을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하고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,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찾은 내용을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적용해가면서 만든 첫 사이트가 성공적인 것 같아 뿌듯하다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.</a:t>
              </a:r>
            </a:p>
          </p:txBody>
        </p:sp>
        <p:pic>
          <p:nvPicPr>
            <p:cNvPr id="3074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" descr="cherry blossom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027"/>
            <a:ext cx="2329340" cy="17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5693" y="2622556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  기</a:t>
            </a:r>
            <a:endParaRPr lang="ko-KR" altLang="en-US" sz="55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760170" y="3830918"/>
            <a:ext cx="8950873" cy="2217459"/>
            <a:chOff x="5115276" y="1328271"/>
            <a:chExt cx="5362266" cy="1191590"/>
          </a:xfrm>
        </p:grpSpPr>
        <p:sp>
          <p:nvSpPr>
            <p:cNvPr id="14" name="TextBox 13"/>
            <p:cNvSpPr txBox="1"/>
            <p:nvPr/>
          </p:nvSpPr>
          <p:spPr>
            <a:xfrm>
              <a:off x="5454787" y="1328271"/>
              <a:ext cx="767490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강준</a:t>
              </a:r>
              <a:r>
                <a:rPr lang="ko-KR" altLang="en-US" sz="3000" spc="-150" dirty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구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15276" y="1643299"/>
              <a:ext cx="5362266" cy="87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 짧다면 짧고 길다면 긴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6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개월의 배움의 시간이 지났습니다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.</a:t>
              </a: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아무 것도 모르는 백지 상태에서 시작해서 하나하나 씩 지식을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채워 나가며 많은 것을 배우게 되었고 그 중에 가장 중요한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배움은 남의 것을 나에게 얼마나 잘 적용 시키느냐 이였습니다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.</a:t>
              </a:r>
            </a:p>
          </p:txBody>
        </p:sp>
        <p:pic>
          <p:nvPicPr>
            <p:cNvPr id="16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250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2760170" y="665898"/>
            <a:ext cx="0" cy="5526205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herry blossom p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027"/>
            <a:ext cx="2329340" cy="17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5693" y="2622556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  기</a:t>
            </a:r>
            <a:endParaRPr lang="ko-KR" altLang="en-US" sz="55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760170" y="665898"/>
            <a:ext cx="8950873" cy="2602179"/>
            <a:chOff x="5115276" y="1328271"/>
            <a:chExt cx="5362266" cy="1398326"/>
          </a:xfrm>
        </p:grpSpPr>
        <p:sp>
          <p:nvSpPr>
            <p:cNvPr id="21" name="TextBox 20"/>
            <p:cNvSpPr txBox="1"/>
            <p:nvPr/>
          </p:nvSpPr>
          <p:spPr>
            <a:xfrm>
              <a:off x="5454787" y="1328271"/>
              <a:ext cx="767490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김기현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15276" y="1643299"/>
              <a:ext cx="5362266" cy="108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 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수천만개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이상의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DB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를 다뤄보니 데이터베이스를 효율적으로     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관리하고 사용하는 법이 중요하다는 것을 알게 되었다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.  </a:t>
              </a: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웹페이지를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만드는데 자바스크립트의 중요성을 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알게되었으며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파이썬을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사용해 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웹상의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데이터를 효율적으로 수집해서 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가공하고 제공을 </a:t>
              </a:r>
              <a:r>
                <a:rPr lang="ko-KR" altLang="en-US" sz="2500" spc="-150" dirty="0" err="1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하는것에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관심이 생겼다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.</a:t>
              </a:r>
            </a:p>
          </p:txBody>
        </p:sp>
        <p:pic>
          <p:nvPicPr>
            <p:cNvPr id="23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2811754" y="3788959"/>
            <a:ext cx="8950873" cy="2217459"/>
            <a:chOff x="5115276" y="1328271"/>
            <a:chExt cx="5362266" cy="1191590"/>
          </a:xfrm>
        </p:grpSpPr>
        <p:sp>
          <p:nvSpPr>
            <p:cNvPr id="24" name="TextBox 23"/>
            <p:cNvSpPr txBox="1"/>
            <p:nvPr/>
          </p:nvSpPr>
          <p:spPr>
            <a:xfrm>
              <a:off x="5454787" y="1328271"/>
              <a:ext cx="767490" cy="297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pc="-150" dirty="0" smtClean="0">
                  <a:gradFill>
                    <a:gsLst>
                      <a:gs pos="0">
                        <a:srgbClr val="F7AAA6"/>
                      </a:gs>
                      <a:gs pos="100000">
                        <a:srgbClr val="F7AAA6"/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김지원</a:t>
              </a:r>
              <a:endParaRPr lang="ko-KR" altLang="en-US" sz="3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15276" y="1643299"/>
              <a:ext cx="5362266" cy="87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6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개월간 배운 것들을 통해 직접 실용적인 웹사이트를 만들 수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있어 기뻤다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.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시작할 때엔 어렵게만 보였던 이번 프로젝트를 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성공적으로 완료한 것을 통해 앞으로 어떤 기능이든 구현할 수</a:t>
              </a:r>
              <a:endParaRPr lang="en-US" altLang="ko-KR" sz="25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r>
                <a:rPr lang="en-US" altLang="ko-KR" sz="2500" spc="-150" dirty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   </a:t>
              </a:r>
              <a:r>
                <a:rPr lang="ko-KR" altLang="en-US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 있다는 자신감이 생겼다</a:t>
              </a:r>
              <a:r>
                <a:rPr lang="en-US" altLang="ko-KR" sz="2500" spc="-150" dirty="0" smtClean="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HY동녘M" panose="02030600000101010101" pitchFamily="18" charset="-127"/>
                  <a:ea typeface="HY동녘M" panose="02030600000101010101" pitchFamily="18" charset="-127"/>
                </a:rPr>
                <a:t>. </a:t>
              </a:r>
            </a:p>
          </p:txBody>
        </p:sp>
        <p:pic>
          <p:nvPicPr>
            <p:cNvPr id="26" name="Picture 2" descr="cherry blossom 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03" y="1367840"/>
              <a:ext cx="232750" cy="22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77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387178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470822"/>
            <a:ext cx="12192000" cy="387178"/>
          </a:xfrm>
          <a:prstGeom prst="rect">
            <a:avLst/>
          </a:prstGeom>
          <a:solidFill>
            <a:srgbClr val="F7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1664" y="1659285"/>
            <a:ext cx="830868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402</a:t>
            </a:r>
            <a:r>
              <a:rPr lang="ko-KR" altLang="en-US" sz="6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호 모두들</a:t>
            </a:r>
            <a:endParaRPr lang="en-US" altLang="ko-KR" sz="6600" dirty="0" smtClean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6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수고 하셨습니다 </a:t>
            </a:r>
            <a:r>
              <a:rPr lang="en-US" altLang="ko-KR" sz="660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!!</a:t>
            </a:r>
            <a:endParaRPr lang="ko-KR" altLang="en-US" sz="660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4" name="Picture 6" descr="cherry blossom TREE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14" y="5163193"/>
            <a:ext cx="2324673" cy="130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herry blossom TREE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34" y="4533258"/>
            <a:ext cx="3444558" cy="193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herry blossom TREE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5" y="5487910"/>
            <a:ext cx="1747399" cy="98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0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94992" y="1205948"/>
            <a:ext cx="9077738" cy="55261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686598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 정의서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뉴스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실시간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채팅 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송인준</a:t>
            </a:r>
            <a:r>
              <a:rPr lang="en-US" altLang="ko-KR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6380471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44641"/>
              </p:ext>
            </p:extLst>
          </p:nvPr>
        </p:nvGraphicFramePr>
        <p:xfrm>
          <a:off x="3103727" y="1304925"/>
          <a:ext cx="8865359" cy="5327886"/>
        </p:xfrm>
        <a:graphic>
          <a:graphicData uri="http://schemas.openxmlformats.org/drawingml/2006/table">
            <a:tbl>
              <a:tblPr/>
              <a:tblGrid>
                <a:gridCol w="1076768"/>
                <a:gridCol w="1162104"/>
                <a:gridCol w="6626487"/>
              </a:tblGrid>
              <a:tr h="530340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뉴스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실시간 채팅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303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번호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요구사항명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상세내용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0340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2-1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뉴스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코로나 관련 뉴스를 일정 시간마다 업데이트 하여 볼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기사는 최근 작성된 순서대로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개만 리스트화 하여 볼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7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기사 목록은 제목과 내용의 일부가 보이고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클릭시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 해당 기사가 있는 페이지로 이동할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40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3-1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실시간 채팅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다른 페이지로 이동하지 않고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다른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접속자와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 대화할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채팅방에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 접속된 사용자는 익명을 기반으로 채팅에 참여한다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채팅은 실시간으로 이루어 져야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7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서로 다른 사용자는 구분되어야 하며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,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같은 사용자와 한 대화는 구별할 수 있어야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219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14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94992" y="1205948"/>
            <a:ext cx="9077738" cy="55261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758412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 정의서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한국 지역별 코로나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현황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6203050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15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30462"/>
              </p:ext>
            </p:extLst>
          </p:nvPr>
        </p:nvGraphicFramePr>
        <p:xfrm>
          <a:off x="3053048" y="1273049"/>
          <a:ext cx="8906723" cy="5345467"/>
        </p:xfrm>
        <a:graphic>
          <a:graphicData uri="http://schemas.openxmlformats.org/drawingml/2006/table">
            <a:tbl>
              <a:tblPr/>
              <a:tblGrid>
                <a:gridCol w="1190165"/>
                <a:gridCol w="1297474"/>
                <a:gridCol w="6419084"/>
              </a:tblGrid>
              <a:tr h="545379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지역현황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453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요구사항명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상세 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453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4-1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지도 만들기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한국 지도를 주요 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도별 구역으로 구분한다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3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4-2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데이터 표시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지역 위치에 마우스를 올릴 경우 요약된 정보가 말풍선으로 노출된다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6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4-3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감염율에 따른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표현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지역별 감염율에 따라 색을 다르게 표시한다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※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감염율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= 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지역 감염자 수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/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한국 전체 감염자 수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) * 100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396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4-4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전국 세부내용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처음 화면에는 전국 데이터의 세부현황을 원그래프를 이용해 상위 그룹을 표현하고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,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세부 데이터들은 아래 텍스트로 표시한다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396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4-5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지역 세부내용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지역 위치를 클릭할 경우 전국 세부내용을 해당지역 세부내용으로 대체하고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,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세부데이터는 아래 텍스트로 표시한다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3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4-6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세계 현황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화면 왼쪽상단에 버튼을 만들고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클릭시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 한국지도를 세계지도로 변경할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747838" y="1844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6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94992" y="1205948"/>
            <a:ext cx="9077738" cy="55261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626645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 정의서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전세계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현황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6380471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219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735242"/>
              </p:ext>
            </p:extLst>
          </p:nvPr>
        </p:nvGraphicFramePr>
        <p:xfrm>
          <a:off x="3053048" y="1264004"/>
          <a:ext cx="8906723" cy="5339996"/>
        </p:xfrm>
        <a:graphic>
          <a:graphicData uri="http://schemas.openxmlformats.org/drawingml/2006/table">
            <a:tbl>
              <a:tblPr/>
              <a:tblGrid>
                <a:gridCol w="1190165"/>
                <a:gridCol w="1297474"/>
                <a:gridCol w="6419084"/>
              </a:tblGrid>
              <a:tr h="627597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전 세계 현황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275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요구사항명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상세내용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9067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5-1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지도 만들기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세계 지도를 나라별 구역으로 구분한다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67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5-2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데이터 표시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나라 위치에 마우스를 올릴 경우 요약된 정보가 말풍선으로 노출된다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44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5-3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감염율에 따른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표현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나라별 감염율에 따라 색을 다르게 표시한다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※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감염율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= 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나라 감염자 수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/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전세계 감염자 수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) * 100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67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5-4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지도변경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화면 왼쪽상단에 버튼을 만들고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클릭시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 세계지도를 한국지도로 변경할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747838" y="2282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94992" y="1205948"/>
            <a:ext cx="9077738" cy="55261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656942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 정의서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한국 현황 </a:t>
            </a:r>
            <a:r>
              <a:rPr lang="ko-KR" altLang="en-US" sz="2000" spc="-150" dirty="0" err="1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댓글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강준구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6380471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219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42468"/>
              </p:ext>
            </p:extLst>
          </p:nvPr>
        </p:nvGraphicFramePr>
        <p:xfrm>
          <a:off x="3073400" y="1275729"/>
          <a:ext cx="8928100" cy="5384150"/>
        </p:xfrm>
        <a:graphic>
          <a:graphicData uri="http://schemas.openxmlformats.org/drawingml/2006/table">
            <a:tbl>
              <a:tblPr/>
              <a:tblGrid>
                <a:gridCol w="1346301"/>
                <a:gridCol w="1491097"/>
                <a:gridCol w="6090702"/>
              </a:tblGrid>
              <a:tr h="380269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한국현황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댓글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026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번호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요구사항명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상세내용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025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6-1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리스트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지금까지 작성된 댓글을 표시한다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리스트의 길이는 지도 크기를 벗어나지 않는다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6-2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리스트에서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new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버튼을 클릭하여 새로운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댓글을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 작성할 수 있다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작성시 작성자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ID,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내용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본인확인용 비밀번호를 입력한다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6-3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수정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리스트에서 수정버튼을 통한 수정이 가능하다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수정가능 내용은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작성시 입력한 본인확인용 비밀번호를 입력하고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일치할 경우 수정처리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내용만 수정이 가능하다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수정창에서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 취소버튼을 통한 취소가 가능하다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6-4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삭제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리스트에서 삭제버튼을 통한 삭제가 가능하다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작성시 입력한 본인확인용 비밀번호를 입력하고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일치할 경우 삭제처리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비밀번호가 일치하지 않을 경우 메시지 출력 후 취소처리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비밀번호가 일치할 경우 삭제완료 메시지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페이징 처리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댓글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 개수가 화면에 노출할 수 보다 많으면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페이징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HY동녘M"/>
                        </a:rPr>
                        <a:t> 처리를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동녘M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6224" marR="36224" marT="10015" marB="1001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2651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6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994992" y="1205948"/>
            <a:ext cx="9077738" cy="55261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rgbClr val="F7A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158461"/>
            <a:ext cx="626645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요구 정의서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마스크 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지도 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김기</a:t>
            </a:r>
            <a:r>
              <a:rPr lang="ko-KR" altLang="en-US" sz="2000" spc="-150" dirty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현</a:t>
            </a:r>
            <a:r>
              <a:rPr lang="en-US" altLang="ko-KR" sz="2000" spc="-150" dirty="0" smtClean="0">
                <a:gradFill>
                  <a:gsLst>
                    <a:gs pos="0">
                      <a:srgbClr val="F7AAA6"/>
                    </a:gs>
                    <a:gs pos="100000">
                      <a:srgbClr val="F7AAA6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endParaRPr lang="ko-KR" altLang="en-US" sz="2000" spc="-150" dirty="0">
              <a:gradFill>
                <a:gsLst>
                  <a:gs pos="0">
                    <a:srgbClr val="F7AAA6"/>
                  </a:gs>
                  <a:gs pos="100000">
                    <a:srgbClr val="F7AAA6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790825" y="1097180"/>
            <a:ext cx="6203050" cy="0"/>
          </a:xfrm>
          <a:prstGeom prst="line">
            <a:avLst/>
          </a:prstGeom>
          <a:ln w="15875">
            <a:solidFill>
              <a:srgbClr val="F7A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벚꽃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40926"/>
          <a:stretch/>
        </p:blipFill>
        <p:spPr bwMode="auto">
          <a:xfrm>
            <a:off x="0" y="0"/>
            <a:ext cx="287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707157"/>
              </p:ext>
            </p:extLst>
          </p:nvPr>
        </p:nvGraphicFramePr>
        <p:xfrm>
          <a:off x="3116550" y="1337480"/>
          <a:ext cx="8695880" cy="5306081"/>
        </p:xfrm>
        <a:graphic>
          <a:graphicData uri="http://schemas.openxmlformats.org/drawingml/2006/table">
            <a:tbl>
              <a:tblPr/>
              <a:tblGrid>
                <a:gridCol w="1164326"/>
                <a:gridCol w="1264034"/>
                <a:gridCol w="6267520"/>
              </a:tblGrid>
              <a:tr h="407239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커뮤니티 </a:t>
                      </a:r>
                      <a:r>
                        <a:rPr lang="ko-KR" alt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게시판</a:t>
                      </a:r>
                      <a:r>
                        <a:rPr lang="en-US" altLang="ko-KR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75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번호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요구사항명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상세내용</a:t>
                      </a: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38013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7-1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마스크 </a:t>
                      </a:r>
                      <a:endParaRPr lang="en-US" altLang="ko-KR" sz="1200" dirty="0" smtClean="0">
                        <a:latin typeface="HY동녘M" pitchFamily="18" charset="-127"/>
                        <a:ea typeface="HY동녘M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판매 </a:t>
                      </a:r>
                      <a:r>
                        <a:rPr lang="ko-KR" altLang="en-US" sz="1200" dirty="0" smtClean="0">
                          <a:latin typeface="HY동녘M" pitchFamily="18" charset="-127"/>
                          <a:ea typeface="HY동녘M" pitchFamily="18" charset="-127"/>
                        </a:rPr>
                        <a:t>정보</a:t>
                      </a:r>
                      <a:endParaRPr lang="ko-KR" altLang="en-US" sz="12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카카오지도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API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를 이용해서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지도를 제공한다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중심좌표의 기본값은 구로이며 변경할 수 있다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공공데이터에서 제공하는 마스크 판매정보를 이용해 지도에 위치와 재고를 표시해준다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각 판매점마다 상세정보를 볼 수 있으며 판매정보를 일정 시간 간격마다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DB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에 저장하고 각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판매점별로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날짜별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판매 기록을 제공한다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판매점별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사용자간 소통을 위해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ajax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를 이용한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댓글기능을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넣는다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댓글에는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작성자 비밀번호 </a:t>
                      </a:r>
                      <a:r>
                        <a:rPr lang="ko-KR" altLang="en-US" sz="12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댓글본문이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있으며 </a:t>
                      </a:r>
                      <a:r>
                        <a:rPr lang="en-US" altLang="ko-KR" sz="12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ip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도 함께 저장한다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판매점을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즐겨찾기에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등록할 수 있도록 하며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즐겨찾기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리스트에서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즐겨찾기에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등록한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판매점별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재고목록을 볼 수 있다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판매점별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재고는 정부에서 요구하는 대로 색깔로 표시해준다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주소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 검색으로 위치를 이동할 수 있다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동녘M" panose="02030600000101010101" pitchFamily="18" charset="-127"/>
                          <a:ea typeface="HY동녘M" panose="02030600000101010101" pitchFamily="18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동녘M" panose="02030600000101010101" pitchFamily="18" charset="-127"/>
                        <a:ea typeface="HY동녘M" panose="02030600000101010101" pitchFamily="18" charset="-127"/>
                      </a:endParaRPr>
                    </a:p>
                  </a:txBody>
                  <a:tcPr marL="48282" marR="48282" marT="13349" marB="133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159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97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2128</Words>
  <Application>Microsoft Office PowerPoint</Application>
  <PresentationFormat>사용자 지정</PresentationFormat>
  <Paragraphs>534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굴림</vt:lpstr>
      <vt:lpstr>Arial</vt:lpstr>
      <vt:lpstr>KoPub돋움체 Bold</vt:lpstr>
      <vt:lpstr>HY바다M</vt:lpstr>
      <vt:lpstr>HY동녘M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hong</cp:lastModifiedBy>
  <cp:revision>51</cp:revision>
  <dcterms:created xsi:type="dcterms:W3CDTF">2017-05-10T00:29:21Z</dcterms:created>
  <dcterms:modified xsi:type="dcterms:W3CDTF">2020-04-03T01:31:45Z</dcterms:modified>
</cp:coreProperties>
</file>